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73" r:id="rId1"/>
  </p:sldMasterIdLst>
  <p:notesMasterIdLst>
    <p:notesMasterId r:id="rId35"/>
  </p:notesMasterIdLst>
  <p:sldIdLst>
    <p:sldId id="256" r:id="rId2"/>
    <p:sldId id="268" r:id="rId3"/>
    <p:sldId id="278" r:id="rId4"/>
    <p:sldId id="287" r:id="rId5"/>
    <p:sldId id="288" r:id="rId6"/>
    <p:sldId id="291" r:id="rId7"/>
    <p:sldId id="279" r:id="rId8"/>
    <p:sldId id="281" r:id="rId9"/>
    <p:sldId id="282" r:id="rId10"/>
    <p:sldId id="270" r:id="rId11"/>
    <p:sldId id="269" r:id="rId12"/>
    <p:sldId id="267" r:id="rId13"/>
    <p:sldId id="294" r:id="rId14"/>
    <p:sldId id="295" r:id="rId15"/>
    <p:sldId id="283" r:id="rId16"/>
    <p:sldId id="271" r:id="rId17"/>
    <p:sldId id="289" r:id="rId18"/>
    <p:sldId id="292" r:id="rId19"/>
    <p:sldId id="272" r:id="rId20"/>
    <p:sldId id="264" r:id="rId21"/>
    <p:sldId id="266" r:id="rId22"/>
    <p:sldId id="284" r:id="rId23"/>
    <p:sldId id="259" r:id="rId24"/>
    <p:sldId id="260" r:id="rId25"/>
    <p:sldId id="261" r:id="rId26"/>
    <p:sldId id="263" r:id="rId27"/>
    <p:sldId id="274" r:id="rId28"/>
    <p:sldId id="275" r:id="rId29"/>
    <p:sldId id="285" r:id="rId30"/>
    <p:sldId id="290" r:id="rId31"/>
    <p:sldId id="286" r:id="rId32"/>
    <p:sldId id="262" r:id="rId33"/>
    <p:sldId id="293"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8" autoAdjust="0"/>
  </p:normalViewPr>
  <p:slideViewPr>
    <p:cSldViewPr>
      <p:cViewPr>
        <p:scale>
          <a:sx n="62" d="100"/>
          <a:sy n="62" d="100"/>
        </p:scale>
        <p:origin x="-1782" y="-87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9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6D3439F-3D65-453A-A6D5-D7746B9277BB}" type="datetimeFigureOut">
              <a:rPr lang="en-US"/>
              <a:pPr>
                <a:defRPr/>
              </a:pPr>
              <a:t>5/29/2012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F8C72CA-3C0C-47CD-B859-6158F9409928}" type="slidenum">
              <a:rPr lang="en-US"/>
              <a:pPr>
                <a:defRPr/>
              </a:pPr>
              <a:t>‹#›</a:t>
            </a:fld>
            <a:endParaRPr lang="en-US" dirty="0"/>
          </a:p>
        </p:txBody>
      </p:sp>
    </p:spTree>
    <p:extLst>
      <p:ext uri="{BB962C8B-B14F-4D97-AF65-F5344CB8AC3E}">
        <p14:creationId xmlns:p14="http://schemas.microsoft.com/office/powerpoint/2010/main" val="14487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5B144F3-1141-4B44-9320-E89AD311D6F8}" type="slidenum">
              <a:rPr lang="en-US" smtClean="0"/>
              <a:pPr fontAlgn="base">
                <a:spcBef>
                  <a:spcPct val="0"/>
                </a:spcBef>
                <a:spcAft>
                  <a:spcPct val="0"/>
                </a:spcAft>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A718CBD-DA16-4CAF-AB01-7A80AA44394F}" type="slidenum">
              <a:rPr lang="en-US" smtClean="0"/>
              <a:pPr fontAlgn="base">
                <a:spcBef>
                  <a:spcPct val="0"/>
                </a:spcBef>
                <a:spcAft>
                  <a:spcPct val="0"/>
                </a:spcAft>
              </a:pPr>
              <a:t>12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FF589F8-D360-4AD5-AE0D-671EE396B60E}" type="slidenum">
              <a:rPr lang="en-US" smtClean="0"/>
              <a:pPr fontAlgn="base">
                <a:spcBef>
                  <a:spcPct val="0"/>
                </a:spcBef>
                <a:spcAft>
                  <a:spcPct val="0"/>
                </a:spcAft>
              </a:pPr>
              <a:t>15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FBAB0A96-E600-49E1-8DFE-0BB40E3CB805}" type="datetimeFigureOut">
              <a:rPr lang="en-US" smtClean="0"/>
              <a:pPr>
                <a:defRPr/>
              </a:pPr>
              <a:t>5/29/2012</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46DA378-A191-4BDE-B073-0EFFB2010BBE}"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AB38BF7-1D74-4D2C-8267-ABA885C5A108}" type="datetimeFigureOut">
              <a:rPr lang="en-US" smtClean="0"/>
              <a:pPr>
                <a:defRPr/>
              </a:pPr>
              <a:t>5/29/2012</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FAC02F7-D9AB-4864-A50C-5BAD94ADBD31}"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27F2C9DE-16DC-458F-A6EA-65F663DBCBED}" type="datetimeFigureOut">
              <a:rPr lang="en-US" smtClean="0"/>
              <a:pPr>
                <a:defRPr/>
              </a:pPr>
              <a:t>5/29/2012</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8D26F17-1074-4182-8D4E-E2E0B6C12C92}"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EBE4FC23-0006-414C-94B5-E4661C1E84A0}" type="datetimeFigureOut">
              <a:rPr lang="en-US" smtClean="0"/>
              <a:pPr>
                <a:defRPr/>
              </a:pPr>
              <a:t>5/29/2012</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DCD230B-F881-43F0-9080-873D692DB409}"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5CE12B3-8C84-4D99-B54A-4C039B52FC5F}" type="datetimeFigureOut">
              <a:rPr lang="en-US" smtClean="0"/>
              <a:pPr>
                <a:defRPr/>
              </a:pPr>
              <a:t>5/29/2012</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C0E1957-6375-4802-9B65-A6C99DB42BC7}"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5C7989AE-1F48-4E25-8667-D44986529C53}" type="datetimeFigureOut">
              <a:rPr lang="en-US" smtClean="0"/>
              <a:pPr>
                <a:defRPr/>
              </a:pPr>
              <a:t>5/29/2012</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18442EED-22AE-4132-8F3C-F1BA4FC31E23}"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97CEA6C-960A-4299-BDD7-7C3D099579AF}" type="datetimeFigureOut">
              <a:rPr lang="en-US" smtClean="0"/>
              <a:pPr>
                <a:defRPr/>
              </a:pPr>
              <a:t>5/29/2012</a:t>
            </a:fld>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12D0DA7-7EF7-412D-9E8B-9E0E21A15107}"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7687CE8B-2EA2-493E-B926-15EF717DB422}" type="datetimeFigureOut">
              <a:rPr lang="en-US" smtClean="0"/>
              <a:pPr>
                <a:defRPr/>
              </a:pPr>
              <a:t>5/29/2012</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BC297B0-051B-4E27-AFEF-D0A675E51BE2}"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77F0A761-1478-4875-B519-C2270B1667B6}" type="datetimeFigureOut">
              <a:rPr lang="en-US" smtClean="0"/>
              <a:pPr>
                <a:defRPr/>
              </a:pPr>
              <a:t>5/29/2012</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C1F54CD-0F19-406E-A008-F5A353E84C2C}"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425DC6B5-3F7F-4501-B793-0E26B780867A}" type="datetimeFigureOut">
              <a:rPr lang="en-US" smtClean="0"/>
              <a:pPr>
                <a:defRPr/>
              </a:pPr>
              <a:t>5/29/2012</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5621174-3832-451F-9437-2DC005A16952}"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F6F56DF5-5739-4007-AA19-45CB6A07FBFA}" type="datetimeFigureOut">
              <a:rPr lang="en-US" smtClean="0"/>
              <a:pPr>
                <a:defRPr/>
              </a:pPr>
              <a:t>5/29/2012</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DB8C9D4-7636-4FE6-AD7A-214C6ADC6E06}"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527193C-8672-46D6-A205-2DF5E74D487B}" type="datetimeFigureOut">
              <a:rPr lang="en-US" smtClean="0"/>
              <a:pPr>
                <a:defRPr/>
              </a:pPr>
              <a:t>5/29/2012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0AC27A2-8776-4BD0-922F-3D19D112A3A1}"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4574" r:id="rId1"/>
    <p:sldLayoutId id="2147484575" r:id="rId2"/>
    <p:sldLayoutId id="2147484576" r:id="rId3"/>
    <p:sldLayoutId id="2147484577" r:id="rId4"/>
    <p:sldLayoutId id="2147484578" r:id="rId5"/>
    <p:sldLayoutId id="2147484579" r:id="rId6"/>
    <p:sldLayoutId id="2147484580" r:id="rId7"/>
    <p:sldLayoutId id="2147484581" r:id="rId8"/>
    <p:sldLayoutId id="2147484582" r:id="rId9"/>
    <p:sldLayoutId id="2147484583" r:id="rId10"/>
    <p:sldLayoutId id="21474845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ucas.com/" TargetMode="External"/><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customerdatabase@ucas.ac.u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www.ucas.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ucas.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hyperlink" Target="http://www.unistats.direct.gov.uk/"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ucas.com/" TargetMode="External"/><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hyperlink" Target="http://www.studential.co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ucas.co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unistats.direct.gov.uk/" TargetMode="External"/><Relationship Id="rId7" Type="http://schemas.openxmlformats.org/officeDocument/2006/relationships/hyperlink" Target="http://www.admissionstests.cambridgeassessment.org.uk/adt/bmat" TargetMode="External"/><Relationship Id="rId2" Type="http://schemas.openxmlformats.org/officeDocument/2006/relationships/hyperlink" Target="http://www.studential.com/" TargetMode="External"/><Relationship Id="rId1" Type="http://schemas.openxmlformats.org/officeDocument/2006/relationships/slideLayout" Target="../slideLayouts/slideLayout2.xml"/><Relationship Id="rId6" Type="http://schemas.openxmlformats.org/officeDocument/2006/relationships/hyperlink" Target="http://www.ukcat.ac.uk/" TargetMode="External"/><Relationship Id="rId5" Type="http://schemas.openxmlformats.org/officeDocument/2006/relationships/hyperlink" Target="http://hpat-ulster.acer.edu.au/" TargetMode="External"/><Relationship Id="rId4" Type="http://schemas.openxmlformats.org/officeDocument/2006/relationships/hyperlink" Target="http://www.ucas.t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smtClean="0">
                <a:solidFill>
                  <a:schemeClr val="accent1">
                    <a:satMod val="150000"/>
                  </a:schemeClr>
                </a:solidFill>
              </a:rPr>
              <a:t>UCAS: University Colleges Admission Services</a:t>
            </a:r>
            <a:endParaRPr lang="en-US" dirty="0">
              <a:solidFill>
                <a:schemeClr val="accent1">
                  <a:satMod val="150000"/>
                </a:schemeClr>
              </a:solidFill>
            </a:endParaRPr>
          </a:p>
        </p:txBody>
      </p:sp>
      <p:sp>
        <p:nvSpPr>
          <p:cNvPr id="4" name="Subtitle 3"/>
          <p:cNvSpPr>
            <a:spLocks noGrp="1"/>
          </p:cNvSpPr>
          <p:nvPr>
            <p:ph type="subTitle" idx="1"/>
          </p:nvPr>
        </p:nvSpPr>
        <p:spPr/>
        <p:txBody>
          <a:bodyPr/>
          <a:lstStyle/>
          <a:p>
            <a:pPr eaLnBrk="1" hangingPunct="1"/>
            <a:r>
              <a:rPr lang="en-US" sz="2400" smtClean="0"/>
              <a:t>Advice for Guidance Counsellors/ Advisers  on completing the UCAS Application form.</a:t>
            </a:r>
          </a:p>
        </p:txBody>
      </p:sp>
    </p:spTree>
  </p:cSld>
  <p:clrMapOvr>
    <a:masterClrMapping/>
  </p:clrMapOvr>
  <p:transition advTm="1951"/>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0"/>
            <a:ext cx="2525150" cy="978408"/>
          </a:xfrm>
        </p:spPr>
        <p:txBody>
          <a:bodyPr/>
          <a:lstStyle/>
          <a:p>
            <a:pPr eaLnBrk="1" fontAlgn="auto" hangingPunct="1">
              <a:spcAft>
                <a:spcPts val="0"/>
              </a:spcAft>
              <a:defRPr/>
            </a:pPr>
            <a:r>
              <a:rPr lang="en-US" sz="2800" dirty="0" smtClean="0">
                <a:solidFill>
                  <a:schemeClr val="accent1">
                    <a:satMod val="150000"/>
                  </a:schemeClr>
                </a:solidFill>
              </a:rPr>
              <a:t>UK Universities</a:t>
            </a:r>
            <a:endParaRPr lang="en-US" sz="2800" dirty="0">
              <a:solidFill>
                <a:schemeClr val="accent1">
                  <a:satMod val="150000"/>
                </a:schemeClr>
              </a:solidFill>
            </a:endParaRPr>
          </a:p>
        </p:txBody>
      </p:sp>
      <p:pic>
        <p:nvPicPr>
          <p:cNvPr id="7" name="Picture Placeholder 6" descr="small_oxford.jpg"/>
          <p:cNvPicPr>
            <a:picLocks noGrp="1" noChangeAspect="1"/>
          </p:cNvPicPr>
          <p:nvPr>
            <p:ph type="pic" idx="1"/>
          </p:nvPr>
        </p:nvPicPr>
        <p:blipFill>
          <a:blip r:embed="rId2" cstate="email"/>
          <a:srcRect t="6364" b="6364"/>
          <a:stretch>
            <a:fillRect/>
          </a:stretch>
        </p:blipFill>
        <p:spPr>
          <a:effectLst>
            <a:softEdge rad="112500"/>
          </a:effectLst>
        </p:spPr>
      </p:pic>
      <p:sp>
        <p:nvSpPr>
          <p:cNvPr id="9220" name="Text Placeholder 5"/>
          <p:cNvSpPr>
            <a:spLocks noGrp="1"/>
          </p:cNvSpPr>
          <p:nvPr>
            <p:ph type="body" sz="half" idx="2"/>
          </p:nvPr>
        </p:nvSpPr>
        <p:spPr/>
        <p:txBody>
          <a:bodyPr>
            <a:normAutofit fontScale="62500" lnSpcReduction="20000"/>
          </a:bodyPr>
          <a:lstStyle/>
          <a:p>
            <a:pPr eaLnBrk="1" hangingPunct="1">
              <a:buFont typeface="Arial" charset="0"/>
              <a:buChar char="•"/>
            </a:pPr>
            <a:r>
              <a:rPr lang="en-US" sz="2100" smtClean="0"/>
              <a:t>There are 325 Universities/Colleges throughout England, Scotland, Wales and N. Ireland</a:t>
            </a:r>
          </a:p>
          <a:p>
            <a:pPr eaLnBrk="1" hangingPunct="1">
              <a:buFont typeface="Arial" charset="0"/>
              <a:buChar char="•"/>
            </a:pPr>
            <a:r>
              <a:rPr lang="en-US" sz="2100" smtClean="0"/>
              <a:t>There are over 50,000 courses available</a:t>
            </a:r>
          </a:p>
          <a:p>
            <a:pPr eaLnBrk="1" hangingPunct="1">
              <a:buFont typeface="Arial" charset="0"/>
              <a:buChar char="•"/>
            </a:pPr>
            <a:r>
              <a:rPr lang="en-US" sz="2100" smtClean="0"/>
              <a:t>Each University has their own website  all available through </a:t>
            </a:r>
            <a:r>
              <a:rPr lang="en-US" sz="2100" smtClean="0">
                <a:hlinkClick r:id="rId3"/>
              </a:rPr>
              <a:t>www.ucas.com</a:t>
            </a:r>
            <a:endParaRPr lang="en-US" sz="2100" smtClean="0"/>
          </a:p>
          <a:p>
            <a:pPr eaLnBrk="1" hangingPunct="1">
              <a:buFont typeface="Arial" charset="0"/>
              <a:buChar char="•"/>
            </a:pPr>
            <a:endParaRPr lang="en-US" smtClean="0"/>
          </a:p>
          <a:p>
            <a:pPr eaLnBrk="1" hangingPunct="1">
              <a:buFont typeface="Arial" charset="0"/>
              <a:buChar char="•"/>
            </a:pPr>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Registering your school </a:t>
            </a:r>
            <a:endParaRPr lang="en-US" dirty="0">
              <a:solidFill>
                <a:schemeClr val="accent1">
                  <a:satMod val="150000"/>
                </a:schemeClr>
              </a:solidFill>
            </a:endParaRPr>
          </a:p>
        </p:txBody>
      </p:sp>
      <p:sp>
        <p:nvSpPr>
          <p:cNvPr id="3" name="Content Placeholder 2"/>
          <p:cNvSpPr>
            <a:spLocks noGrp="1"/>
          </p:cNvSpPr>
          <p:nvPr>
            <p:ph idx="1"/>
          </p:nvPr>
        </p:nvSpPr>
        <p:spPr/>
        <p:txBody>
          <a:bodyPr rtlCol="0">
            <a:normAutofit/>
          </a:bodyPr>
          <a:lstStyle/>
          <a:p>
            <a:pPr marL="438912" indent="-320040" eaLnBrk="1" fontAlgn="auto" hangingPunct="1">
              <a:spcBef>
                <a:spcPts val="0"/>
              </a:spcBef>
              <a:spcAft>
                <a:spcPts val="0"/>
              </a:spcAft>
              <a:buFont typeface="Wingdings 2"/>
              <a:buChar char=""/>
              <a:defRPr/>
            </a:pPr>
            <a:r>
              <a:rPr lang="en-US" sz="2400" dirty="0" smtClean="0"/>
              <a:t>For each academic year you will be sent a </a:t>
            </a:r>
            <a:r>
              <a:rPr lang="en-US" sz="2400" b="1" dirty="0" smtClean="0"/>
              <a:t>username</a:t>
            </a:r>
            <a:r>
              <a:rPr lang="en-US" sz="2400" dirty="0" smtClean="0"/>
              <a:t> and </a:t>
            </a:r>
            <a:r>
              <a:rPr lang="en-US" sz="2400" b="1" dirty="0" smtClean="0"/>
              <a:t>password. </a:t>
            </a:r>
          </a:p>
          <a:p>
            <a:pPr marL="438912" indent="-320040" eaLnBrk="1" fontAlgn="auto" hangingPunct="1">
              <a:spcBef>
                <a:spcPts val="0"/>
              </a:spcBef>
              <a:spcAft>
                <a:spcPts val="0"/>
              </a:spcAft>
              <a:buFont typeface="Wingdings 2"/>
              <a:buChar char=""/>
              <a:defRPr/>
            </a:pPr>
            <a:r>
              <a:rPr lang="en-US" sz="2400" dirty="0" smtClean="0"/>
              <a:t>When you log on you will be asked to generate a </a:t>
            </a:r>
            <a:r>
              <a:rPr lang="en-US" sz="2400" b="1" dirty="0" smtClean="0"/>
              <a:t>buzzword.</a:t>
            </a:r>
            <a:endParaRPr lang="en-US" sz="2400" dirty="0" smtClean="0"/>
          </a:p>
          <a:p>
            <a:pPr marL="438912" indent="-320040" eaLnBrk="1" fontAlgn="auto" hangingPunct="1">
              <a:spcBef>
                <a:spcPts val="0"/>
              </a:spcBef>
              <a:spcAft>
                <a:spcPts val="0"/>
              </a:spcAft>
              <a:buFont typeface="Wingdings 2"/>
              <a:buChar char=""/>
              <a:defRPr/>
            </a:pPr>
            <a:r>
              <a:rPr lang="en-US" sz="2400" dirty="0" smtClean="0"/>
              <a:t>What is a </a:t>
            </a:r>
            <a:r>
              <a:rPr lang="en-US" sz="2400" b="1" dirty="0" smtClean="0"/>
              <a:t>buzzword? </a:t>
            </a:r>
          </a:p>
          <a:p>
            <a:pPr marL="731520" lvl="1" indent="-274320" eaLnBrk="1" fontAlgn="auto" hangingPunct="1">
              <a:spcAft>
                <a:spcPts val="0"/>
              </a:spcAft>
              <a:buFont typeface="Wingdings"/>
              <a:buNone/>
              <a:defRPr/>
            </a:pPr>
            <a:r>
              <a:rPr lang="en-US" sz="2400" b="1" dirty="0" smtClean="0"/>
              <a:t>Each school, college or centre creates a unique buzzword which is used to identify applicants in your centre. When a student enters your buzzword during registration, it links their application to your centre so that you can write the reference and send the application to UCAS. </a:t>
            </a:r>
          </a:p>
          <a:p>
            <a:pPr marL="457200" lvl="1" indent="0" eaLnBrk="1" fontAlgn="auto" hangingPunct="1">
              <a:spcAft>
                <a:spcPts val="0"/>
              </a:spcAft>
              <a:buFont typeface="Wingdings" pitchFamily="2" charset="2"/>
              <a:buNone/>
              <a:defRPr/>
            </a:pPr>
            <a:endParaRPr lang="en-US" sz="2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E" dirty="0" smtClean="0"/>
              <a:t>Establishing Yourself as a Centre </a:t>
            </a:r>
            <a:endParaRPr lang="en-IE" dirty="0"/>
          </a:p>
        </p:txBody>
      </p:sp>
      <p:sp>
        <p:nvSpPr>
          <p:cNvPr id="11267" name="Content Placeholder 2"/>
          <p:cNvSpPr>
            <a:spLocks noGrp="1"/>
          </p:cNvSpPr>
          <p:nvPr>
            <p:ph idx="1"/>
          </p:nvPr>
        </p:nvSpPr>
        <p:spPr/>
        <p:txBody>
          <a:bodyPr/>
          <a:lstStyle/>
          <a:p>
            <a:r>
              <a:rPr lang="en-IE" smtClean="0"/>
              <a:t>Email </a:t>
            </a:r>
            <a:r>
              <a:rPr lang="en-IE" smtClean="0">
                <a:hlinkClick r:id="rId2"/>
              </a:rPr>
              <a:t>customerdatabase@ucas.ac.uk</a:t>
            </a:r>
            <a:r>
              <a:rPr lang="en-IE" smtClean="0"/>
              <a:t> and UCAS will issue centre with a username and password </a:t>
            </a:r>
          </a:p>
          <a:p>
            <a:r>
              <a:rPr lang="en-IE" smtClean="0"/>
              <a:t>All centres, whether new or already registered, need to appoint at least one member to act as </a:t>
            </a:r>
            <a:r>
              <a:rPr lang="en-IE" b="1" smtClean="0"/>
              <a:t>Apply Co-ordinator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E" dirty="0" smtClean="0"/>
              <a:t>Important Dates: </a:t>
            </a:r>
            <a:endParaRPr lang="en-IE" dirty="0"/>
          </a:p>
        </p:txBody>
      </p:sp>
      <p:sp>
        <p:nvSpPr>
          <p:cNvPr id="3" name="Content Placeholder 2"/>
          <p:cNvSpPr>
            <a:spLocks noGrp="1"/>
          </p:cNvSpPr>
          <p:nvPr>
            <p:ph idx="1"/>
          </p:nvPr>
        </p:nvSpPr>
        <p:spPr>
          <a:xfrm>
            <a:off x="457200" y="1524000"/>
            <a:ext cx="8229600" cy="4625975"/>
          </a:xfrm>
        </p:spPr>
        <p:txBody>
          <a:bodyPr>
            <a:normAutofit fontScale="92500" lnSpcReduction="10000"/>
          </a:bodyPr>
          <a:lstStyle/>
          <a:p>
            <a:pPr>
              <a:defRPr/>
            </a:pPr>
            <a:r>
              <a:rPr lang="en-IE" sz="1800" dirty="0" smtClean="0">
                <a:solidFill>
                  <a:srgbClr val="FF0000"/>
                </a:solidFill>
              </a:rPr>
              <a:t>15</a:t>
            </a:r>
            <a:r>
              <a:rPr lang="en-IE" sz="1800" baseline="30000" dirty="0" smtClean="0">
                <a:solidFill>
                  <a:srgbClr val="FF0000"/>
                </a:solidFill>
              </a:rPr>
              <a:t>th</a:t>
            </a:r>
            <a:r>
              <a:rPr lang="en-IE" sz="1800" dirty="0" smtClean="0">
                <a:solidFill>
                  <a:srgbClr val="FF0000"/>
                </a:solidFill>
              </a:rPr>
              <a:t> Oct0ber 2012 </a:t>
            </a:r>
          </a:p>
          <a:p>
            <a:pPr marL="119062" indent="0">
              <a:buFont typeface="Wingdings 2" pitchFamily="18" charset="2"/>
              <a:buNone/>
              <a:defRPr/>
            </a:pPr>
            <a:r>
              <a:rPr lang="en-IE" sz="1600" dirty="0" smtClean="0"/>
              <a:t>Deadline for receipt at UCAS of applications to Oxford or Cambridge, and all with choices for courses in medicine, dentistry, and veterinary medicine/science to reach UCAS. </a:t>
            </a:r>
            <a:endParaRPr lang="en-IE" dirty="0" smtClean="0"/>
          </a:p>
          <a:p>
            <a:pPr>
              <a:defRPr/>
            </a:pPr>
            <a:r>
              <a:rPr lang="en-IE" sz="2000" dirty="0" smtClean="0">
                <a:solidFill>
                  <a:srgbClr val="FF0000"/>
                </a:solidFill>
              </a:rPr>
              <a:t>15</a:t>
            </a:r>
            <a:r>
              <a:rPr lang="en-IE" sz="2000" baseline="30000" dirty="0" smtClean="0">
                <a:solidFill>
                  <a:srgbClr val="FF0000"/>
                </a:solidFill>
              </a:rPr>
              <a:t>th</a:t>
            </a:r>
            <a:r>
              <a:rPr lang="en-IE" sz="2000" dirty="0" smtClean="0">
                <a:solidFill>
                  <a:srgbClr val="FF0000"/>
                </a:solidFill>
              </a:rPr>
              <a:t> January 2013 </a:t>
            </a:r>
          </a:p>
          <a:p>
            <a:pPr marL="119062" indent="0">
              <a:buFont typeface="Wingdings 2" pitchFamily="18" charset="2"/>
              <a:buNone/>
              <a:defRPr/>
            </a:pPr>
            <a:r>
              <a:rPr lang="en-IE" sz="1600" dirty="0" smtClean="0"/>
              <a:t>Deadline for receipt of applications at UCAS for all courses except those listed with a 15 October 2011 deadline and art and design courses with 24 March 2012 deadline. Go to Course Search to check application deadlines for courses.</a:t>
            </a:r>
            <a:endParaRPr lang="en-IE" sz="1600" dirty="0"/>
          </a:p>
          <a:p>
            <a:pPr>
              <a:defRPr/>
            </a:pPr>
            <a:r>
              <a:rPr lang="en-IE" sz="2000" dirty="0" smtClean="0">
                <a:solidFill>
                  <a:srgbClr val="FF0000"/>
                </a:solidFill>
              </a:rPr>
              <a:t>24</a:t>
            </a:r>
            <a:r>
              <a:rPr lang="en-IE" sz="2000" baseline="30000" dirty="0" smtClean="0">
                <a:solidFill>
                  <a:srgbClr val="FF0000"/>
                </a:solidFill>
              </a:rPr>
              <a:t>th</a:t>
            </a:r>
            <a:r>
              <a:rPr lang="en-IE" sz="2000" dirty="0" smtClean="0">
                <a:solidFill>
                  <a:srgbClr val="FF0000"/>
                </a:solidFill>
              </a:rPr>
              <a:t>  March </a:t>
            </a:r>
          </a:p>
          <a:p>
            <a:pPr marL="119062" indent="0">
              <a:buFont typeface="Wingdings 2" pitchFamily="18" charset="2"/>
              <a:buNone/>
              <a:defRPr/>
            </a:pPr>
            <a:r>
              <a:rPr lang="en-IE" sz="1600" dirty="0" smtClean="0"/>
              <a:t>Deadline for the receipt of applications at UCAS for art and design courses except those listed with a 15 January 2012 deadline. Go to Course Search to check application deadlines for courses. </a:t>
            </a:r>
          </a:p>
          <a:p>
            <a:pPr>
              <a:defRPr/>
            </a:pPr>
            <a:r>
              <a:rPr lang="en-IE" sz="2000" dirty="0" smtClean="0">
                <a:solidFill>
                  <a:srgbClr val="FF0000"/>
                </a:solidFill>
              </a:rPr>
              <a:t>31</a:t>
            </a:r>
            <a:r>
              <a:rPr lang="en-IE" sz="2000" baseline="30000" dirty="0" smtClean="0">
                <a:solidFill>
                  <a:srgbClr val="FF0000"/>
                </a:solidFill>
              </a:rPr>
              <a:t>st</a:t>
            </a:r>
            <a:r>
              <a:rPr lang="en-IE" sz="2000" dirty="0" smtClean="0">
                <a:solidFill>
                  <a:srgbClr val="FF0000"/>
                </a:solidFill>
              </a:rPr>
              <a:t> March 2013</a:t>
            </a:r>
          </a:p>
          <a:p>
            <a:pPr marL="119062" indent="0">
              <a:buFont typeface="Wingdings 2" pitchFamily="18" charset="2"/>
              <a:buNone/>
              <a:defRPr/>
            </a:pPr>
            <a:r>
              <a:rPr lang="en-IE" sz="1600" dirty="0" smtClean="0"/>
              <a:t>If we receive your application by 15 January, the universities and colleges should aim to have sent us their decisions by this date (but they can take longer).</a:t>
            </a:r>
          </a:p>
          <a:p>
            <a:pPr>
              <a:defRPr/>
            </a:pPr>
            <a:r>
              <a:rPr lang="en-IE" sz="2000" dirty="0" smtClean="0">
                <a:solidFill>
                  <a:srgbClr val="FF0000"/>
                </a:solidFill>
              </a:rPr>
              <a:t>9</a:t>
            </a:r>
            <a:r>
              <a:rPr lang="en-IE" sz="2000" baseline="30000" dirty="0" smtClean="0">
                <a:solidFill>
                  <a:srgbClr val="FF0000"/>
                </a:solidFill>
              </a:rPr>
              <a:t>th</a:t>
            </a:r>
            <a:r>
              <a:rPr lang="en-IE" sz="2000" dirty="0" smtClean="0">
                <a:solidFill>
                  <a:srgbClr val="FF0000"/>
                </a:solidFill>
              </a:rPr>
              <a:t> May </a:t>
            </a:r>
          </a:p>
          <a:p>
            <a:pPr marL="119062" indent="0">
              <a:buFont typeface="Wingdings 2" pitchFamily="18" charset="2"/>
              <a:buNone/>
              <a:defRPr/>
            </a:pPr>
            <a:r>
              <a:rPr lang="en-IE" sz="1600" dirty="0" smtClean="0"/>
              <a:t>If we receive all decisions from your universities/colleges by 31 March, you need to reply to any offers by this date (unless you live outside the EU or you are applying through Extra). If we don't receive your replies, we will decline your offers on your behalf.</a:t>
            </a:r>
          </a:p>
          <a:p>
            <a:pPr marL="119062" indent="0">
              <a:buFont typeface="Wingdings 2" pitchFamily="18" charset="2"/>
              <a:buNone/>
              <a:defRPr/>
            </a:pPr>
            <a:r>
              <a:rPr lang="en-IE" sz="1600" dirty="0" smtClean="0"/>
              <a:t> </a:t>
            </a:r>
          </a:p>
          <a:p>
            <a:pPr marL="119062" indent="0">
              <a:buFont typeface="Wingdings 2" pitchFamily="18" charset="2"/>
              <a:buNone/>
              <a:defRPr/>
            </a:pPr>
            <a:endParaRPr lang="en-IE" sz="2000" dirty="0" smtClean="0"/>
          </a:p>
          <a:p>
            <a:pPr>
              <a:defRPr/>
            </a:pPr>
            <a:endParaRPr lang="en-IE" sz="2000" dirty="0" smtClean="0"/>
          </a:p>
          <a:p>
            <a:pPr>
              <a:defRPr/>
            </a:pPr>
            <a:endParaRPr lang="en-IE" sz="2000" dirty="0" smtClean="0"/>
          </a:p>
          <a:p>
            <a:pPr>
              <a:defRPr/>
            </a:pPr>
            <a:endParaRPr lang="en-I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E" dirty="0" smtClean="0"/>
              <a:t>UKCAT/BMAT/HPAT Ulster </a:t>
            </a:r>
            <a:endParaRPr lang="en-IE" dirty="0"/>
          </a:p>
        </p:txBody>
      </p:sp>
      <p:sp>
        <p:nvSpPr>
          <p:cNvPr id="3" name="Content Placeholder 2"/>
          <p:cNvSpPr>
            <a:spLocks noGrp="1"/>
          </p:cNvSpPr>
          <p:nvPr>
            <p:ph idx="1"/>
          </p:nvPr>
        </p:nvSpPr>
        <p:spPr/>
        <p:txBody>
          <a:bodyPr>
            <a:normAutofit lnSpcReduction="10000"/>
          </a:bodyPr>
          <a:lstStyle/>
          <a:p>
            <a:pPr>
              <a:defRPr/>
            </a:pPr>
            <a:r>
              <a:rPr lang="en-IE" sz="1600" b="1" dirty="0" smtClean="0"/>
              <a:t>UKCAT</a:t>
            </a:r>
            <a:r>
              <a:rPr lang="en-IE" sz="1600" dirty="0" smtClean="0"/>
              <a:t>:  Candidates intending to apply in 2011 for entry to a </a:t>
            </a:r>
            <a:r>
              <a:rPr lang="en-IE" sz="1600" b="1" dirty="0" smtClean="0"/>
              <a:t>relevant cours</a:t>
            </a:r>
            <a:r>
              <a:rPr lang="en-IE" sz="1600" dirty="0" smtClean="0"/>
              <a:t>e in a </a:t>
            </a:r>
            <a:r>
              <a:rPr lang="en-IE" sz="1600" b="1" dirty="0" smtClean="0"/>
              <a:t>UKCAT University (26 Universities)  </a:t>
            </a:r>
            <a:r>
              <a:rPr lang="en-IE" sz="1600" dirty="0" smtClean="0"/>
              <a:t>in 2012 (or for deferred entry in 2013) are required to sit the UKCAT by </a:t>
            </a:r>
            <a:r>
              <a:rPr lang="en-IE" sz="1600" b="1" dirty="0" smtClean="0"/>
              <a:t>the 7th October 2011 deadline</a:t>
            </a:r>
            <a:r>
              <a:rPr lang="en-IE" sz="1600" dirty="0" smtClean="0"/>
              <a:t>. UKCAT Centres in Dublin; Galway; Killarney; Cork </a:t>
            </a:r>
          </a:p>
          <a:p>
            <a:pPr marL="119062" indent="0">
              <a:buFont typeface="Wingdings 2" pitchFamily="18" charset="2"/>
              <a:buNone/>
              <a:defRPr/>
            </a:pPr>
            <a:endParaRPr lang="en-IE" sz="1600" dirty="0" smtClean="0"/>
          </a:p>
          <a:p>
            <a:pPr>
              <a:defRPr/>
            </a:pPr>
            <a:r>
              <a:rPr lang="en-IE" sz="1600" b="1" dirty="0" smtClean="0"/>
              <a:t>BMAT</a:t>
            </a:r>
            <a:r>
              <a:rPr lang="en-IE" sz="1600" dirty="0" smtClean="0"/>
              <a:t>: The BioMedical Admissions Test (BMAT) is a subject-specific admissions test taken by applicants to certain medicine, veterinary medicine and related courses at the institutions listed : </a:t>
            </a:r>
            <a:r>
              <a:rPr lang="en-IE" sz="1600" b="1" dirty="0" smtClean="0"/>
              <a:t>University of Cambridge; Imperial College London; University of Oxford; Royal Veterinary College; UCL; University of Bristol</a:t>
            </a:r>
          </a:p>
          <a:p>
            <a:pPr marL="119062" indent="0">
              <a:buFont typeface="Wingdings 2" pitchFamily="18" charset="2"/>
              <a:buNone/>
              <a:defRPr/>
            </a:pPr>
            <a:endParaRPr lang="en-IE" sz="1600" b="1" dirty="0" smtClean="0"/>
          </a:p>
          <a:p>
            <a:pPr>
              <a:defRPr/>
            </a:pPr>
            <a:r>
              <a:rPr lang="en-IE" sz="1600" b="1" dirty="0" smtClean="0"/>
              <a:t>HPAT Ulster</a:t>
            </a:r>
            <a:r>
              <a:rPr lang="en-IE" sz="1600" dirty="0" smtClean="0"/>
              <a:t>: The test is used in the selection process by the University of Ulster for entry into the following courses</a:t>
            </a:r>
            <a:r>
              <a:rPr lang="en-IE" sz="1200" dirty="0" smtClean="0"/>
              <a:t>:</a:t>
            </a:r>
            <a:endParaRPr lang="en-IE" sz="1200" b="1" dirty="0" smtClean="0"/>
          </a:p>
          <a:p>
            <a:pPr>
              <a:defRPr/>
            </a:pPr>
            <a:r>
              <a:rPr lang="en-IE" sz="1200" b="1" dirty="0" smtClean="0"/>
              <a:t>BSc Hons Dietetics</a:t>
            </a:r>
          </a:p>
          <a:p>
            <a:pPr>
              <a:defRPr/>
            </a:pPr>
            <a:r>
              <a:rPr lang="en-IE" sz="1200" b="1" dirty="0" smtClean="0"/>
              <a:t>BSc Hons Occupational Therapy</a:t>
            </a:r>
          </a:p>
          <a:p>
            <a:pPr>
              <a:defRPr/>
            </a:pPr>
            <a:r>
              <a:rPr lang="en-IE" sz="1200" b="1" dirty="0" smtClean="0"/>
              <a:t>BSc Hons Physiotherapy</a:t>
            </a:r>
          </a:p>
          <a:p>
            <a:pPr>
              <a:defRPr/>
            </a:pPr>
            <a:r>
              <a:rPr lang="en-IE" sz="1200" b="1" dirty="0" smtClean="0"/>
              <a:t>BSc Hons Podiatry</a:t>
            </a:r>
          </a:p>
          <a:p>
            <a:pPr>
              <a:defRPr/>
            </a:pPr>
            <a:r>
              <a:rPr lang="en-IE" sz="1200" b="1" dirty="0" smtClean="0"/>
              <a:t>BSc Hons Radiography (Diagnostic)</a:t>
            </a:r>
          </a:p>
          <a:p>
            <a:pPr>
              <a:defRPr/>
            </a:pPr>
            <a:r>
              <a:rPr lang="en-IE" sz="1200" b="1" dirty="0" smtClean="0"/>
              <a:t>BSc Hons Radiography (Therapeutic)</a:t>
            </a:r>
          </a:p>
          <a:p>
            <a:pPr>
              <a:defRPr/>
            </a:pPr>
            <a:r>
              <a:rPr lang="en-IE" sz="1200" b="1" dirty="0" smtClean="0"/>
              <a:t>BSc Hons Speech &amp; Language Therapy</a:t>
            </a:r>
          </a:p>
          <a:p>
            <a:pPr>
              <a:defRPr/>
            </a:pPr>
            <a:r>
              <a:rPr lang="en-IE" sz="1200" b="1" dirty="0" smtClean="0"/>
              <a:t>The 2012 sitting of the test will be held on Saturday 28 January 2012.  There is only one sitting each year</a:t>
            </a:r>
          </a:p>
          <a:p>
            <a:pPr>
              <a:defRPr/>
            </a:pPr>
            <a:endParaRPr lang="en-IE" dirty="0" smtClean="0"/>
          </a:p>
          <a:p>
            <a:pPr marL="119062" indent="0">
              <a:buFont typeface="Wingdings 2" pitchFamily="18" charset="2"/>
              <a:buNone/>
              <a:defRPr/>
            </a:pPr>
            <a:endParaRPr lang="en-I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dirty="0" smtClean="0">
                <a:solidFill>
                  <a:schemeClr val="accent1">
                    <a:satMod val="150000"/>
                  </a:schemeClr>
                </a:solidFill>
              </a:rPr>
              <a:t>Other members of staff and UCAS </a:t>
            </a:r>
            <a:endParaRPr lang="en-US" dirty="0">
              <a:solidFill>
                <a:schemeClr val="accent1">
                  <a:satMod val="150000"/>
                </a:schemeClr>
              </a:solidFill>
            </a:endParaRPr>
          </a:p>
        </p:txBody>
      </p:sp>
      <p:sp>
        <p:nvSpPr>
          <p:cNvPr id="3" name="Content Placeholder 2"/>
          <p:cNvSpPr>
            <a:spLocks noGrp="1"/>
          </p:cNvSpPr>
          <p:nvPr>
            <p:ph idx="1"/>
          </p:nvPr>
        </p:nvSpPr>
        <p:spPr/>
        <p:txBody>
          <a:bodyPr rtlCol="0">
            <a:normAutofit fontScale="77500" lnSpcReduction="20000"/>
          </a:bodyPr>
          <a:lstStyle/>
          <a:p>
            <a:pPr marL="438912" indent="-320040" eaLnBrk="1" fontAlgn="auto" hangingPunct="1">
              <a:spcBef>
                <a:spcPts val="0"/>
              </a:spcBef>
              <a:spcAft>
                <a:spcPts val="0"/>
              </a:spcAft>
              <a:buFont typeface="Wingdings 2"/>
              <a:buChar char=""/>
              <a:defRPr/>
            </a:pPr>
            <a:r>
              <a:rPr lang="en-US" dirty="0" smtClean="0"/>
              <a:t>Can other members of staff be set up as users, referees or co-coordinators?</a:t>
            </a:r>
          </a:p>
          <a:p>
            <a:pPr marL="438912" indent="-320040" eaLnBrk="1" fontAlgn="auto" hangingPunct="1">
              <a:spcBef>
                <a:spcPts val="0"/>
              </a:spcBef>
              <a:spcAft>
                <a:spcPts val="0"/>
              </a:spcAft>
              <a:buFont typeface="Wingdings 2"/>
              <a:buNone/>
              <a:defRPr/>
            </a:pPr>
            <a:r>
              <a:rPr lang="en-US" dirty="0" smtClean="0"/>
              <a:t>	</a:t>
            </a:r>
          </a:p>
          <a:p>
            <a:pPr marL="576072" indent="-457200" algn="just" eaLnBrk="1" fontAlgn="auto" hangingPunct="1">
              <a:spcBef>
                <a:spcPts val="0"/>
              </a:spcBef>
              <a:spcAft>
                <a:spcPts val="0"/>
              </a:spcAft>
              <a:defRPr/>
            </a:pPr>
            <a:r>
              <a:rPr lang="en-US" b="1" dirty="0" smtClean="0"/>
              <a:t> Yes</a:t>
            </a:r>
            <a:r>
              <a:rPr lang="en-US" dirty="0" smtClean="0"/>
              <a:t>. </a:t>
            </a:r>
          </a:p>
          <a:p>
            <a:pPr marL="576072" indent="-457200" algn="just" eaLnBrk="1" fontAlgn="auto" hangingPunct="1">
              <a:spcBef>
                <a:spcPts val="0"/>
              </a:spcBef>
              <a:spcAft>
                <a:spcPts val="0"/>
              </a:spcAft>
              <a:defRPr/>
            </a:pPr>
            <a:r>
              <a:rPr lang="en-US" dirty="0" smtClean="0"/>
              <a:t>Students may ask teachers other than the Guidance Counsellor to complete their reference. </a:t>
            </a:r>
          </a:p>
          <a:p>
            <a:pPr marL="576072" indent="-457200" algn="just" eaLnBrk="1" fontAlgn="auto" hangingPunct="1">
              <a:spcBef>
                <a:spcPts val="0"/>
              </a:spcBef>
              <a:spcAft>
                <a:spcPts val="0"/>
              </a:spcAft>
              <a:defRPr/>
            </a:pPr>
            <a:r>
              <a:rPr lang="en-US" dirty="0" smtClean="0"/>
              <a:t>Guidance Counsellors can facilitate teachers with a Username and Password when logging on to </a:t>
            </a:r>
            <a:r>
              <a:rPr lang="en-US" b="1" dirty="0" smtClean="0"/>
              <a:t>apply</a:t>
            </a:r>
            <a:r>
              <a:rPr lang="en-US" dirty="0" smtClean="0"/>
              <a:t> for the first time in each academic year. </a:t>
            </a:r>
          </a:p>
          <a:p>
            <a:pPr marL="576072" indent="-457200" algn="just" eaLnBrk="1" fontAlgn="auto" hangingPunct="1">
              <a:spcBef>
                <a:spcPts val="0"/>
              </a:spcBef>
              <a:spcAft>
                <a:spcPts val="0"/>
              </a:spcAft>
              <a:defRPr/>
            </a:pPr>
            <a:r>
              <a:rPr lang="en-US" dirty="0" smtClean="0"/>
              <a:t>When students complete the relevant sections they can then send it to their referee who can complete the reference in their own time. </a:t>
            </a:r>
          </a:p>
          <a:p>
            <a:pPr marL="576072" indent="-457200" algn="just" eaLnBrk="1" fontAlgn="auto" hangingPunct="1">
              <a:spcBef>
                <a:spcPts val="0"/>
              </a:spcBef>
              <a:spcAft>
                <a:spcPts val="0"/>
              </a:spcAft>
              <a:defRPr/>
            </a:pPr>
            <a:r>
              <a:rPr lang="en-US" dirty="0" smtClean="0"/>
              <a:t> The Guidance Counsellor can view the application at all times. </a:t>
            </a:r>
          </a:p>
          <a:p>
            <a:pPr marL="438912" indent="-320040" eaLnBrk="1" fontAlgn="auto" hangingPunct="1">
              <a:spcBef>
                <a:spcPts val="0"/>
              </a:spcBef>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UCAS Terminology:</a:t>
            </a:r>
            <a:endParaRPr lang="en-US" dirty="0">
              <a:solidFill>
                <a:schemeClr val="accent1">
                  <a:satMod val="150000"/>
                </a:schemeClr>
              </a:solidFill>
            </a:endParaRPr>
          </a:p>
        </p:txBody>
      </p:sp>
      <p:sp>
        <p:nvSpPr>
          <p:cNvPr id="3" name="Content Placeholder 2"/>
          <p:cNvSpPr>
            <a:spLocks noGrp="1"/>
          </p:cNvSpPr>
          <p:nvPr>
            <p:ph sz="half" idx="1"/>
          </p:nvPr>
        </p:nvSpPr>
        <p:spPr>
          <a:xfrm>
            <a:off x="457200" y="1600200"/>
            <a:ext cx="4038600" cy="4624388"/>
          </a:xfrm>
        </p:spPr>
        <p:txBody>
          <a:bodyPr>
            <a:normAutofit fontScale="92500"/>
          </a:bodyPr>
          <a:lstStyle/>
          <a:p>
            <a:pPr marL="119062" indent="0">
              <a:buFont typeface="Wingdings 2" pitchFamily="18" charset="2"/>
              <a:buNone/>
              <a:defRPr/>
            </a:pPr>
            <a:endParaRPr lang="en-IE" sz="1000" dirty="0" smtClean="0"/>
          </a:p>
          <a:p>
            <a:pPr>
              <a:defRPr/>
            </a:pPr>
            <a:r>
              <a:rPr lang="en-IE" sz="1000" b="1" dirty="0" smtClean="0">
                <a:solidFill>
                  <a:srgbClr val="FF0000"/>
                </a:solidFill>
              </a:rPr>
              <a:t>Apply: </a:t>
            </a:r>
            <a:r>
              <a:rPr lang="en-IE" sz="1000" dirty="0" smtClean="0"/>
              <a:t>the online application system for applying for higher education courses. Apply and its supporting information can be accessed here.</a:t>
            </a:r>
          </a:p>
          <a:p>
            <a:pPr>
              <a:defRPr/>
            </a:pPr>
            <a:endParaRPr lang="en-IE" sz="1000" dirty="0" smtClean="0"/>
          </a:p>
          <a:p>
            <a:pPr>
              <a:defRPr/>
            </a:pPr>
            <a:r>
              <a:rPr lang="en-IE" sz="1000" b="1" dirty="0" smtClean="0">
                <a:solidFill>
                  <a:srgbClr val="FF0000"/>
                </a:solidFill>
              </a:rPr>
              <a:t>Adjustment</a:t>
            </a:r>
            <a:r>
              <a:rPr lang="en-IE" sz="1000" dirty="0" smtClean="0">
                <a:solidFill>
                  <a:srgbClr val="FF0000"/>
                </a:solidFill>
              </a:rPr>
              <a:t>: </a:t>
            </a:r>
            <a:r>
              <a:rPr lang="en-IE" sz="1000" dirty="0" smtClean="0"/>
              <a:t>applicants who have met and exceeded the conditions of their firm choice are given an opportunity to look for an alternative place while holding their original confirmed place.</a:t>
            </a:r>
          </a:p>
          <a:p>
            <a:pPr>
              <a:defRPr/>
            </a:pPr>
            <a:endParaRPr lang="en-IE" sz="1000" dirty="0" smtClean="0"/>
          </a:p>
          <a:p>
            <a:pPr>
              <a:defRPr/>
            </a:pPr>
            <a:r>
              <a:rPr lang="en-IE" sz="1000" b="1" dirty="0" smtClean="0">
                <a:solidFill>
                  <a:srgbClr val="FF0000"/>
                </a:solidFill>
              </a:rPr>
              <a:t>Clearing: </a:t>
            </a:r>
            <a:r>
              <a:rPr lang="en-IE" sz="1000" dirty="0" smtClean="0"/>
              <a:t>a system used towards the end of the academic cycle. If you have not secured a place, it enables you to apply for course vacancies.</a:t>
            </a:r>
          </a:p>
          <a:p>
            <a:pPr>
              <a:defRPr/>
            </a:pPr>
            <a:endParaRPr lang="en-IE" sz="1000" dirty="0" smtClean="0"/>
          </a:p>
          <a:p>
            <a:pPr>
              <a:defRPr/>
            </a:pPr>
            <a:r>
              <a:rPr lang="en-IE" sz="1000" b="1" dirty="0" smtClean="0">
                <a:solidFill>
                  <a:srgbClr val="FF0000"/>
                </a:solidFill>
              </a:rPr>
              <a:t>Conditional offer: </a:t>
            </a:r>
            <a:r>
              <a:rPr lang="en-IE" sz="1000" dirty="0" smtClean="0"/>
              <a:t>an offer made by a university or college, whereby you must fulfil certain criteria before you can be accepted on the relevant course.</a:t>
            </a:r>
          </a:p>
          <a:p>
            <a:pPr>
              <a:defRPr/>
            </a:pPr>
            <a:endParaRPr lang="en-IE" sz="1000" dirty="0" smtClean="0"/>
          </a:p>
          <a:p>
            <a:pPr>
              <a:defRPr/>
            </a:pPr>
            <a:r>
              <a:rPr lang="en-IE" sz="1000" b="1" dirty="0" smtClean="0">
                <a:solidFill>
                  <a:srgbClr val="FF0000"/>
                </a:solidFill>
              </a:rPr>
              <a:t>Firm offer</a:t>
            </a:r>
            <a:r>
              <a:rPr lang="en-IE" sz="1000" dirty="0" smtClean="0">
                <a:solidFill>
                  <a:srgbClr val="FF0000"/>
                </a:solidFill>
              </a:rPr>
              <a:t>: </a:t>
            </a:r>
            <a:r>
              <a:rPr lang="en-IE" sz="1000" dirty="0" smtClean="0"/>
              <a:t>the offer that you have accepted as your first choice.</a:t>
            </a:r>
          </a:p>
          <a:p>
            <a:pPr marL="119062" indent="0">
              <a:buFont typeface="Wingdings 2" pitchFamily="18" charset="2"/>
              <a:buNone/>
              <a:defRPr/>
            </a:pPr>
            <a:endParaRPr lang="en-IE" sz="1000" dirty="0" smtClean="0"/>
          </a:p>
          <a:p>
            <a:pPr>
              <a:defRPr/>
            </a:pPr>
            <a:r>
              <a:rPr lang="en-IE" sz="1000" b="1" dirty="0" smtClean="0">
                <a:solidFill>
                  <a:srgbClr val="FF0000"/>
                </a:solidFill>
              </a:rPr>
              <a:t>Insurance offer: </a:t>
            </a:r>
            <a:r>
              <a:rPr lang="en-IE" sz="1000" dirty="0" smtClean="0"/>
              <a:t>the offer that you have accepted as your second choice, in case you do not meet the requirements for your firm offer.</a:t>
            </a:r>
          </a:p>
          <a:p>
            <a:pPr>
              <a:defRPr/>
            </a:pPr>
            <a:endParaRPr lang="en-IE" sz="1000" dirty="0" smtClean="0">
              <a:solidFill>
                <a:srgbClr val="FF0000"/>
              </a:solidFill>
            </a:endParaRPr>
          </a:p>
          <a:p>
            <a:pPr>
              <a:defRPr/>
            </a:pPr>
            <a:r>
              <a:rPr lang="en-IE" sz="1000" b="1" dirty="0" smtClean="0">
                <a:solidFill>
                  <a:srgbClr val="FF0000"/>
                </a:solidFill>
              </a:rPr>
              <a:t>Personal ID</a:t>
            </a:r>
            <a:r>
              <a:rPr lang="en-IE" sz="1000" dirty="0" smtClean="0">
                <a:solidFill>
                  <a:srgbClr val="FF0000"/>
                </a:solidFill>
              </a:rPr>
              <a:t>: </a:t>
            </a:r>
            <a:r>
              <a:rPr lang="en-IE" sz="1000" dirty="0" smtClean="0"/>
              <a:t>a 10-digit individual number assigned to you when you register to use Apply. It is printed on every letter we send you and is displayed in the format 123-456-7890. You will be asked to provide this number if you contact our Customer Service Unit.</a:t>
            </a:r>
          </a:p>
          <a:p>
            <a:pPr>
              <a:defRPr/>
            </a:pPr>
            <a:endParaRPr lang="en-IE" sz="1000" dirty="0" smtClean="0">
              <a:solidFill>
                <a:srgbClr val="FF0000"/>
              </a:solidFill>
            </a:endParaRPr>
          </a:p>
          <a:p>
            <a:pPr>
              <a:defRPr/>
            </a:pPr>
            <a:r>
              <a:rPr lang="en-IE" sz="1000" b="1" dirty="0" smtClean="0">
                <a:solidFill>
                  <a:srgbClr val="FF0000"/>
                </a:solidFill>
              </a:rPr>
              <a:t>Unsuccessful: </a:t>
            </a:r>
            <a:r>
              <a:rPr lang="en-IE" sz="1000" dirty="0" smtClean="0"/>
              <a:t>you have not been accepted by the university or college concerned.</a:t>
            </a:r>
          </a:p>
          <a:p>
            <a:pPr>
              <a:defRPr/>
            </a:pPr>
            <a:endParaRPr lang="en-IE" sz="1000" dirty="0" smtClean="0"/>
          </a:p>
          <a:p>
            <a:pPr>
              <a:defRPr/>
            </a:pPr>
            <a:endParaRPr lang="en-IE" sz="1000" dirty="0" smtClean="0"/>
          </a:p>
          <a:p>
            <a:pPr marL="119062" indent="0">
              <a:buFont typeface="Wingdings 2" pitchFamily="18" charset="2"/>
              <a:buNone/>
              <a:defRPr/>
            </a:pPr>
            <a:endParaRPr lang="en-IE" dirty="0" smtClean="0"/>
          </a:p>
          <a:p>
            <a:pPr>
              <a:defRPr/>
            </a:pPr>
            <a:endParaRPr lang="en-IE" dirty="0"/>
          </a:p>
        </p:txBody>
      </p:sp>
      <p:sp>
        <p:nvSpPr>
          <p:cNvPr id="4" name="Content Placeholder 3"/>
          <p:cNvSpPr>
            <a:spLocks noGrp="1"/>
          </p:cNvSpPr>
          <p:nvPr>
            <p:ph sz="half" idx="2"/>
          </p:nvPr>
        </p:nvSpPr>
        <p:spPr/>
        <p:txBody>
          <a:bodyPr>
            <a:normAutofit fontScale="92500"/>
          </a:bodyPr>
          <a:lstStyle/>
          <a:p>
            <a:pPr>
              <a:defRPr/>
            </a:pPr>
            <a:endParaRPr lang="en-IE" sz="1000" dirty="0"/>
          </a:p>
          <a:p>
            <a:pPr>
              <a:defRPr/>
            </a:pPr>
            <a:r>
              <a:rPr lang="en-IE" sz="1000" b="1" dirty="0">
                <a:solidFill>
                  <a:srgbClr val="FF0000"/>
                </a:solidFill>
              </a:rPr>
              <a:t>Confirmation: </a:t>
            </a:r>
            <a:r>
              <a:rPr lang="en-IE" sz="1000" dirty="0"/>
              <a:t>when conditional offers that you have accepted become unconditional or are declined. Confirmation is dependent on your qualification/exam results.</a:t>
            </a:r>
          </a:p>
          <a:p>
            <a:pPr>
              <a:defRPr/>
            </a:pPr>
            <a:endParaRPr lang="en-IE" sz="1000" dirty="0"/>
          </a:p>
          <a:p>
            <a:pPr>
              <a:defRPr/>
            </a:pPr>
            <a:r>
              <a:rPr lang="en-IE" sz="1000" b="1" dirty="0">
                <a:solidFill>
                  <a:srgbClr val="FF0000"/>
                </a:solidFill>
              </a:rPr>
              <a:t>Deferral: </a:t>
            </a:r>
            <a:r>
              <a:rPr lang="en-IE" sz="1000" dirty="0"/>
              <a:t>holding an offer until the following year.</a:t>
            </a:r>
          </a:p>
          <a:p>
            <a:pPr>
              <a:defRPr/>
            </a:pPr>
            <a:endParaRPr lang="en-IE" sz="1000" b="1" dirty="0"/>
          </a:p>
          <a:p>
            <a:pPr>
              <a:defRPr/>
            </a:pPr>
            <a:r>
              <a:rPr lang="en-IE" sz="1000" b="1" dirty="0">
                <a:solidFill>
                  <a:srgbClr val="FF0000"/>
                </a:solidFill>
              </a:rPr>
              <a:t>Entry Profiles: </a:t>
            </a:r>
            <a:r>
              <a:rPr lang="en-IE" sz="1000" dirty="0"/>
              <a:t>comprehensive information about individual courses and institutions, including statistics and entry requirements. Entry Profiles are found on Course Search.</a:t>
            </a:r>
          </a:p>
          <a:p>
            <a:pPr>
              <a:defRPr/>
            </a:pPr>
            <a:endParaRPr lang="en-IE" sz="1000" dirty="0"/>
          </a:p>
          <a:p>
            <a:pPr>
              <a:defRPr/>
            </a:pPr>
            <a:r>
              <a:rPr lang="en-IE" sz="1000" b="1" dirty="0">
                <a:solidFill>
                  <a:srgbClr val="FF0000"/>
                </a:solidFill>
              </a:rPr>
              <a:t>Extra</a:t>
            </a:r>
            <a:r>
              <a:rPr lang="en-IE" sz="1000" dirty="0">
                <a:solidFill>
                  <a:srgbClr val="FF0000"/>
                </a:solidFill>
              </a:rPr>
              <a:t>: </a:t>
            </a:r>
            <a:r>
              <a:rPr lang="en-IE" sz="1000" dirty="0"/>
              <a:t>the opportunity to apply for another course if you have used all five choices and not secured a place. Extra runs from the end of February until the end of June.</a:t>
            </a:r>
          </a:p>
          <a:p>
            <a:pPr>
              <a:defRPr/>
            </a:pPr>
            <a:endParaRPr lang="en-IE" sz="1000" dirty="0"/>
          </a:p>
          <a:p>
            <a:pPr>
              <a:defRPr/>
            </a:pPr>
            <a:r>
              <a:rPr lang="en-IE" sz="1000" b="1" dirty="0">
                <a:solidFill>
                  <a:srgbClr val="FF0000"/>
                </a:solidFill>
              </a:rPr>
              <a:t>Point of entry: </a:t>
            </a:r>
            <a:r>
              <a:rPr lang="en-IE" sz="1000" dirty="0"/>
              <a:t>your year of entry to the course, for example, 2 refers to the second year of the course.</a:t>
            </a:r>
          </a:p>
          <a:p>
            <a:pPr marL="119062" indent="0">
              <a:buFont typeface="Wingdings 2" pitchFamily="18" charset="2"/>
              <a:buNone/>
              <a:defRPr/>
            </a:pPr>
            <a:endParaRPr lang="en-IE" sz="1000" dirty="0"/>
          </a:p>
          <a:p>
            <a:pPr>
              <a:defRPr/>
            </a:pPr>
            <a:r>
              <a:rPr lang="en-IE" sz="1000" b="1" dirty="0">
                <a:solidFill>
                  <a:srgbClr val="FF0000"/>
                </a:solidFill>
              </a:rPr>
              <a:t>Track: </a:t>
            </a:r>
            <a:r>
              <a:rPr lang="en-IE" sz="1000" dirty="0"/>
              <a:t>a system where you can track the progress of your application online, reply to any offers received, and make certain amendments, for example, change of address or email.</a:t>
            </a:r>
          </a:p>
          <a:p>
            <a:pPr>
              <a:defRPr/>
            </a:pPr>
            <a:endParaRPr lang="en-IE" sz="1000" dirty="0"/>
          </a:p>
          <a:p>
            <a:pPr>
              <a:defRPr/>
            </a:pPr>
            <a:r>
              <a:rPr lang="en-IE" sz="1000" b="1" dirty="0">
                <a:solidFill>
                  <a:srgbClr val="FF0000"/>
                </a:solidFill>
              </a:rPr>
              <a:t>Unconditional offer: </a:t>
            </a:r>
            <a:r>
              <a:rPr lang="en-IE" sz="1000" dirty="0"/>
              <a:t>an offer given to you by a university or college if you have satisfied the criteria and can attend the course</a:t>
            </a:r>
            <a:r>
              <a:rPr lang="en-IE" sz="1000" dirty="0" smtClean="0"/>
              <a:t>.</a:t>
            </a:r>
          </a:p>
          <a:p>
            <a:pPr marL="119062" indent="0">
              <a:buFont typeface="Wingdings 2" pitchFamily="18" charset="2"/>
              <a:buNone/>
              <a:defRPr/>
            </a:pPr>
            <a:endParaRPr lang="en-IE" sz="1000" dirty="0"/>
          </a:p>
          <a:p>
            <a:pPr>
              <a:defRPr/>
            </a:pPr>
            <a:r>
              <a:rPr lang="en-IE" sz="1000" b="1" dirty="0">
                <a:solidFill>
                  <a:srgbClr val="FF0000"/>
                </a:solidFill>
              </a:rPr>
              <a:t>Withdrawal: </a:t>
            </a:r>
            <a:r>
              <a:rPr lang="en-IE" sz="1000" dirty="0"/>
              <a:t>either you or a university/college cancels a choice before a decision has been made - a reason will be included if the withdrawal was issued by an institution.</a:t>
            </a:r>
          </a:p>
          <a:p>
            <a:pPr>
              <a:defRPr/>
            </a:pPr>
            <a:endParaRPr lang="en-IE" dirty="0"/>
          </a:p>
          <a:p>
            <a:pPr>
              <a:defRPr/>
            </a:pPr>
            <a:endParaRPr lang="en-I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sz="3600" dirty="0" smtClean="0">
                <a:solidFill>
                  <a:schemeClr val="accent1">
                    <a:satMod val="150000"/>
                  </a:schemeClr>
                </a:solidFill>
              </a:rPr>
              <a:t/>
            </a:r>
            <a:br>
              <a:rPr lang="en-US" sz="3600" dirty="0" smtClean="0">
                <a:solidFill>
                  <a:schemeClr val="accent1">
                    <a:satMod val="150000"/>
                  </a:schemeClr>
                </a:solidFill>
              </a:rPr>
            </a:br>
            <a:r>
              <a:rPr lang="en-US" sz="3600" dirty="0" smtClean="0">
                <a:solidFill>
                  <a:schemeClr val="accent1">
                    <a:satMod val="150000"/>
                  </a:schemeClr>
                </a:solidFill>
              </a:rPr>
              <a:t/>
            </a:r>
            <a:br>
              <a:rPr lang="en-US" sz="3600" dirty="0" smtClean="0">
                <a:solidFill>
                  <a:schemeClr val="accent1">
                    <a:satMod val="150000"/>
                  </a:schemeClr>
                </a:solidFill>
              </a:rPr>
            </a:br>
            <a:r>
              <a:rPr lang="en-US" sz="3600" dirty="0" smtClean="0">
                <a:solidFill>
                  <a:schemeClr val="accent1">
                    <a:satMod val="150000"/>
                  </a:schemeClr>
                </a:solidFill>
              </a:rPr>
              <a:t/>
            </a:r>
            <a:br>
              <a:rPr lang="en-US" sz="3600" dirty="0" smtClean="0">
                <a:solidFill>
                  <a:schemeClr val="accent1">
                    <a:satMod val="150000"/>
                  </a:schemeClr>
                </a:solidFill>
              </a:rPr>
            </a:br>
            <a:r>
              <a:rPr lang="en-US" sz="3600" dirty="0" smtClean="0">
                <a:solidFill>
                  <a:schemeClr val="accent1">
                    <a:satMod val="150000"/>
                  </a:schemeClr>
                </a:solidFill>
              </a:rPr>
              <a:t>Choosing a Course / Choosing a University</a:t>
            </a:r>
            <a:r>
              <a:rPr lang="en-US" sz="7200" dirty="0" smtClean="0">
                <a:solidFill>
                  <a:schemeClr val="accent1">
                    <a:satMod val="150000"/>
                  </a:schemeClr>
                </a:solidFill>
              </a:rPr>
              <a:t/>
            </a:r>
            <a:br>
              <a:rPr lang="en-US" sz="7200" dirty="0" smtClean="0">
                <a:solidFill>
                  <a:schemeClr val="accent1">
                    <a:satMod val="150000"/>
                  </a:schemeClr>
                </a:solidFill>
              </a:rPr>
            </a:br>
            <a:endParaRPr lang="en-US" sz="7200" dirty="0">
              <a:solidFill>
                <a:schemeClr val="accent1">
                  <a:satMod val="150000"/>
                </a:schemeClr>
              </a:solidFill>
            </a:endParaRPr>
          </a:p>
        </p:txBody>
      </p:sp>
      <p:sp>
        <p:nvSpPr>
          <p:cNvPr id="16387" name="Content Placeholder 5"/>
          <p:cNvSpPr>
            <a:spLocks noGrp="1"/>
          </p:cNvSpPr>
          <p:nvPr>
            <p:ph type="body" idx="1"/>
          </p:nvPr>
        </p:nvSpPr>
        <p:spPr/>
        <p:txBody>
          <a:bodyPr/>
          <a:lstStyle/>
          <a:p>
            <a:pPr eaLnBrk="1" hangingPunct="1"/>
            <a:r>
              <a:rPr lang="en-US" sz="3200" smtClean="0">
                <a:solidFill>
                  <a:srgbClr val="FF0000"/>
                </a:solidFill>
              </a:rPr>
              <a:t>COURSE SEARCH</a:t>
            </a:r>
          </a:p>
        </p:txBody>
      </p:sp>
      <p:sp>
        <p:nvSpPr>
          <p:cNvPr id="7" name="Content Placeholder 6"/>
          <p:cNvSpPr>
            <a:spLocks noGrp="1"/>
          </p:cNvSpPr>
          <p:nvPr>
            <p:ph sz="quarter" idx="4294967295"/>
          </p:nvPr>
        </p:nvSpPr>
        <p:spPr>
          <a:xfrm>
            <a:off x="5102225" y="2449513"/>
            <a:ext cx="4041775" cy="3951287"/>
          </a:xfrm>
        </p:spPr>
        <p:txBody>
          <a:bodyPr rtlCol="0">
            <a:normAutofit lnSpcReduction="10000"/>
          </a:bodyPr>
          <a:lstStyle/>
          <a:p>
            <a:pPr marL="438912" indent="-320040" eaLnBrk="1" fontAlgn="auto" hangingPunct="1">
              <a:spcBef>
                <a:spcPts val="0"/>
              </a:spcBef>
              <a:spcAft>
                <a:spcPts val="0"/>
              </a:spcAft>
              <a:buFont typeface="Wingdings 2"/>
              <a:buNone/>
              <a:defRPr/>
            </a:pPr>
            <a:endParaRPr lang="en-US" dirty="0" smtClean="0"/>
          </a:p>
          <a:p>
            <a:pPr marL="438912" indent="-320040" algn="r" eaLnBrk="1" fontAlgn="auto" hangingPunct="1">
              <a:spcBef>
                <a:spcPts val="0"/>
              </a:spcBef>
              <a:spcAft>
                <a:spcPts val="0"/>
              </a:spcAft>
              <a:buFont typeface="Wingdings 2"/>
              <a:buNone/>
              <a:defRPr/>
            </a:pPr>
            <a:r>
              <a:rPr lang="en-US" dirty="0" smtClean="0"/>
              <a:t>Once students have registered they should think about the courses/</a:t>
            </a:r>
          </a:p>
          <a:p>
            <a:pPr marL="438912" indent="-320040" algn="r" eaLnBrk="1" fontAlgn="auto" hangingPunct="1">
              <a:spcBef>
                <a:spcPts val="0"/>
              </a:spcBef>
              <a:spcAft>
                <a:spcPts val="0"/>
              </a:spcAft>
              <a:buFont typeface="Wingdings 2"/>
              <a:buNone/>
              <a:defRPr/>
            </a:pPr>
            <a:r>
              <a:rPr lang="en-US" dirty="0" smtClean="0"/>
              <a:t>universities they would like to consider</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dirty="0" smtClean="0">
                <a:solidFill>
                  <a:schemeClr val="accent1">
                    <a:satMod val="150000"/>
                  </a:schemeClr>
                </a:solidFill>
              </a:rPr>
              <a:t>Which Course? Making Your Choice</a:t>
            </a:r>
            <a:endParaRPr lang="en-US" dirty="0">
              <a:solidFill>
                <a:schemeClr val="accent1">
                  <a:satMod val="150000"/>
                </a:schemeClr>
              </a:solidFill>
            </a:endParaRPr>
          </a:p>
        </p:txBody>
      </p:sp>
      <p:sp>
        <p:nvSpPr>
          <p:cNvPr id="3" name="Content Placeholder 2"/>
          <p:cNvSpPr>
            <a:spLocks noGrp="1"/>
          </p:cNvSpPr>
          <p:nvPr>
            <p:ph idx="1"/>
          </p:nvPr>
        </p:nvSpPr>
        <p:spPr/>
        <p:txBody>
          <a:bodyPr rtlCol="0">
            <a:normAutofit fontScale="85000" lnSpcReduction="20000"/>
          </a:bodyPr>
          <a:lstStyle/>
          <a:p>
            <a:pPr marL="438912" indent="-320040" eaLnBrk="1" fontAlgn="auto" hangingPunct="1">
              <a:spcBef>
                <a:spcPts val="0"/>
              </a:spcBef>
              <a:spcAft>
                <a:spcPts val="0"/>
              </a:spcAft>
              <a:buFont typeface="Wingdings 2"/>
              <a:buNone/>
              <a:defRPr/>
            </a:pPr>
            <a:r>
              <a:rPr lang="en-US" b="1" dirty="0" smtClean="0"/>
              <a:t>As there are so many courses and universities  to choose from students may feel a little overwhelmed. The Stamford Test allows students to narrow down their choices. </a:t>
            </a:r>
          </a:p>
          <a:p>
            <a:pPr marL="438912" indent="-320040" eaLnBrk="1" fontAlgn="auto" hangingPunct="1">
              <a:spcBef>
                <a:spcPts val="0"/>
              </a:spcBef>
              <a:spcAft>
                <a:spcPts val="0"/>
              </a:spcAft>
              <a:buFont typeface="Wingdings 2"/>
              <a:buNone/>
              <a:defRPr/>
            </a:pPr>
            <a:endParaRPr lang="en-US" b="1" dirty="0" smtClean="0"/>
          </a:p>
          <a:p>
            <a:pPr marL="438912" indent="-320040" eaLnBrk="1" fontAlgn="auto" hangingPunct="1">
              <a:spcBef>
                <a:spcPts val="0"/>
              </a:spcBef>
              <a:spcAft>
                <a:spcPts val="0"/>
              </a:spcAft>
              <a:buFont typeface="Wingdings 2"/>
              <a:buNone/>
              <a:defRPr/>
            </a:pPr>
            <a:r>
              <a:rPr lang="en-US" b="1" dirty="0" smtClean="0"/>
              <a:t>Taking the Stamford Test !</a:t>
            </a:r>
          </a:p>
          <a:p>
            <a:pPr marL="438912" indent="-320040" eaLnBrk="1" fontAlgn="auto" hangingPunct="1">
              <a:spcBef>
                <a:spcPts val="0"/>
              </a:spcBef>
              <a:spcAft>
                <a:spcPts val="0"/>
              </a:spcAft>
              <a:buFont typeface="Wingdings 2"/>
              <a:buNone/>
              <a:defRPr/>
            </a:pPr>
            <a:endParaRPr lang="en-US" b="1" dirty="0" smtClean="0"/>
          </a:p>
          <a:p>
            <a:pPr marL="438912" indent="-320040" eaLnBrk="1" fontAlgn="auto" hangingPunct="1">
              <a:spcBef>
                <a:spcPts val="0"/>
              </a:spcBef>
              <a:spcAft>
                <a:spcPts val="0"/>
              </a:spcAft>
              <a:buFont typeface="Wingdings 2"/>
              <a:buNone/>
              <a:defRPr/>
            </a:pPr>
            <a:r>
              <a:rPr lang="en-US" b="1" dirty="0" smtClean="0"/>
              <a:t>It asks students to answer ‘yes’, ‘no’ or ‘possibly’  to short  series of questions.  It then gives them a pointer to subjects that might be worth looking into </a:t>
            </a:r>
          </a:p>
          <a:p>
            <a:pPr marL="438912" indent="-320040" eaLnBrk="1" fontAlgn="auto" hangingPunct="1">
              <a:spcBef>
                <a:spcPts val="0"/>
              </a:spcBef>
              <a:spcAft>
                <a:spcPts val="0"/>
              </a:spcAft>
              <a:buFont typeface="Wingdings 2"/>
              <a:buNone/>
              <a:defRPr/>
            </a:pPr>
            <a:endParaRPr lang="en-US" b="1" dirty="0" smtClean="0"/>
          </a:p>
          <a:p>
            <a:pPr marL="438912" indent="-320040" eaLnBrk="1" fontAlgn="auto" hangingPunct="1">
              <a:spcBef>
                <a:spcPts val="0"/>
              </a:spcBef>
              <a:spcAft>
                <a:spcPts val="0"/>
              </a:spcAft>
              <a:buFont typeface="Wingdings 2"/>
              <a:buNone/>
              <a:defRPr/>
            </a:pPr>
            <a:r>
              <a:rPr lang="en-US" b="1" dirty="0" smtClean="0"/>
              <a:t>(Available on </a:t>
            </a:r>
            <a:r>
              <a:rPr lang="en-US" b="1" dirty="0" smtClean="0">
                <a:hlinkClick r:id="rId2"/>
              </a:rPr>
              <a:t>www.ucas.com</a:t>
            </a:r>
            <a:r>
              <a:rPr lang="en-US" b="1" dirty="0" smtClean="0"/>
              <a:t>) </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Which Course? Making </a:t>
            </a:r>
            <a:r>
              <a:rPr lang="en-US" dirty="0">
                <a:solidFill>
                  <a:schemeClr val="accent1">
                    <a:satMod val="150000"/>
                  </a:schemeClr>
                </a:solidFill>
              </a:rPr>
              <a:t>a</a:t>
            </a:r>
            <a:r>
              <a:rPr lang="en-US" dirty="0" smtClean="0">
                <a:solidFill>
                  <a:schemeClr val="accent1">
                    <a:satMod val="150000"/>
                  </a:schemeClr>
                </a:solidFill>
              </a:rPr>
              <a:t> choice</a:t>
            </a:r>
            <a:endParaRPr lang="en-US" dirty="0">
              <a:solidFill>
                <a:schemeClr val="accent1">
                  <a:satMod val="150000"/>
                </a:schemeClr>
              </a:solidFill>
            </a:endParaRPr>
          </a:p>
        </p:txBody>
      </p:sp>
      <p:sp>
        <p:nvSpPr>
          <p:cNvPr id="15363" name="Text Placeholder 2"/>
          <p:cNvSpPr>
            <a:spLocks noGrp="1"/>
          </p:cNvSpPr>
          <p:nvPr>
            <p:ph idx="1"/>
          </p:nvPr>
        </p:nvSpPr>
        <p:spPr/>
        <p:txBody>
          <a:bodyPr/>
          <a:lstStyle/>
          <a:p>
            <a:pPr eaLnBrk="1" hangingPunct="1">
              <a:buFont typeface="Wingdings 2" pitchFamily="18" charset="2"/>
              <a:buNone/>
              <a:defRPr/>
            </a:pPr>
            <a:r>
              <a:rPr lang="en-US" sz="2400" b="1" dirty="0" smtClean="0"/>
              <a:t>Where to go for help and advice?</a:t>
            </a:r>
          </a:p>
          <a:p>
            <a:pPr eaLnBrk="1" hangingPunct="1">
              <a:defRPr/>
            </a:pPr>
            <a:endParaRPr lang="en-US" b="1" dirty="0" smtClean="0"/>
          </a:p>
          <a:p>
            <a:pPr eaLnBrk="1" hangingPunct="1">
              <a:defRPr/>
            </a:pPr>
            <a:r>
              <a:rPr lang="en-US" sz="2400" b="1" dirty="0" smtClean="0"/>
              <a:t>The internet: Every University has a website with details of  the courses available/ entry requirements etc.</a:t>
            </a:r>
          </a:p>
          <a:p>
            <a:pPr marL="119062" indent="0" eaLnBrk="1" hangingPunct="1">
              <a:buFont typeface="Wingdings 2" pitchFamily="18" charset="2"/>
              <a:buNone/>
              <a:defRPr/>
            </a:pPr>
            <a:endParaRPr lang="en-US" sz="2400" b="1" dirty="0" smtClean="0"/>
          </a:p>
          <a:p>
            <a:pPr eaLnBrk="1" hangingPunct="1">
              <a:defRPr/>
            </a:pPr>
            <a:r>
              <a:rPr lang="en-IE" sz="2400" b="1" dirty="0" smtClean="0"/>
              <a:t>Click on </a:t>
            </a:r>
            <a:r>
              <a:rPr lang="en-IE" sz="2400" b="1" dirty="0" smtClean="0">
                <a:solidFill>
                  <a:srgbClr val="FF0000"/>
                </a:solidFill>
              </a:rPr>
              <a:t>Entry Profile </a:t>
            </a:r>
            <a:r>
              <a:rPr lang="en-IE" sz="2400" b="1" dirty="0" smtClean="0"/>
              <a:t>and </a:t>
            </a:r>
            <a:r>
              <a:rPr lang="en-IE" sz="2400" b="1" dirty="0" smtClean="0">
                <a:solidFill>
                  <a:srgbClr val="FF0000"/>
                </a:solidFill>
              </a:rPr>
              <a:t>Other Tariff Qualifications </a:t>
            </a:r>
            <a:r>
              <a:rPr lang="en-IE" sz="2400" b="1" dirty="0" smtClean="0"/>
              <a:t>to find out what Irish Leaving Certificate Requirements are needed</a:t>
            </a:r>
          </a:p>
          <a:p>
            <a:pPr marL="119062" indent="0" eaLnBrk="1" hangingPunct="1">
              <a:buFont typeface="Wingdings 2" pitchFamily="18" charset="2"/>
              <a:buNone/>
              <a:defRPr/>
            </a:pPr>
            <a:endParaRPr lang="en-US" sz="2400" b="1" dirty="0" smtClean="0"/>
          </a:p>
          <a:p>
            <a:pPr eaLnBrk="1" hangingPunct="1">
              <a:defRPr/>
            </a:pPr>
            <a:r>
              <a:rPr lang="en-US" sz="2400" b="1" dirty="0" smtClean="0"/>
              <a:t>UCAS website: </a:t>
            </a:r>
            <a:r>
              <a:rPr lang="en-US" sz="2400" b="1" dirty="0" smtClean="0">
                <a:hlinkClick r:id="rId2"/>
              </a:rPr>
              <a:t>www.ucas.com</a:t>
            </a:r>
            <a:endParaRPr lang="en-US" sz="2400" b="1" dirty="0" smtClean="0"/>
          </a:p>
          <a:p>
            <a:pPr eaLnBrk="1" hangingPunct="1">
              <a:buFont typeface="Wingdings 2" pitchFamily="18" charset="2"/>
              <a:buNone/>
              <a:defRPr/>
            </a:pPr>
            <a:endParaRPr lang="en-US" sz="2400" b="1" dirty="0" smtClean="0"/>
          </a:p>
          <a:p>
            <a:pPr eaLnBrk="1" hangingPunct="1">
              <a:buFont typeface="Wingdings 2" pitchFamily="18" charset="2"/>
              <a:buNone/>
              <a:defRPr/>
            </a:pPr>
            <a:endParaRPr lang="en-US" sz="2400" dirty="0" smtClean="0"/>
          </a:p>
          <a:p>
            <a:pPr eaLnBrk="1" hangingPunct="1">
              <a:defRPr/>
            </a:pPr>
            <a:endParaRPr lang="en-US" sz="16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eaLnBrk="1" fontAlgn="auto" hangingPunct="1">
              <a:spcAft>
                <a:spcPts val="0"/>
              </a:spcAft>
              <a:defRPr/>
            </a:pPr>
            <a:r>
              <a:rPr lang="en-US" sz="3600" dirty="0" smtClean="0">
                <a:solidFill>
                  <a:schemeClr val="accent1">
                    <a:satMod val="150000"/>
                  </a:schemeClr>
                </a:solidFill>
              </a:rPr>
              <a:t>Researching the courses of your choice  </a:t>
            </a:r>
            <a:endParaRPr lang="en-US" sz="3600" dirty="0">
              <a:solidFill>
                <a:schemeClr val="accent1">
                  <a:satMod val="150000"/>
                </a:schemeClr>
              </a:solidFill>
            </a:endParaRPr>
          </a:p>
        </p:txBody>
      </p:sp>
      <p:sp>
        <p:nvSpPr>
          <p:cNvPr id="6" name="Content Placeholder 5"/>
          <p:cNvSpPr>
            <a:spLocks noGrp="1"/>
          </p:cNvSpPr>
          <p:nvPr>
            <p:ph idx="1"/>
          </p:nvPr>
        </p:nvSpPr>
        <p:spPr/>
        <p:txBody>
          <a:bodyPr rtlCol="0">
            <a:normAutofit lnSpcReduction="10000"/>
          </a:bodyPr>
          <a:lstStyle/>
          <a:p>
            <a:pPr marL="438912" indent="-320040" eaLnBrk="1" fontAlgn="auto" hangingPunct="1">
              <a:spcBef>
                <a:spcPts val="0"/>
              </a:spcBef>
              <a:spcAft>
                <a:spcPts val="0"/>
              </a:spcAft>
              <a:buFont typeface="Wingdings 2"/>
              <a:buChar char=""/>
              <a:defRPr/>
            </a:pPr>
            <a:r>
              <a:rPr lang="en-US" sz="3100" dirty="0" smtClean="0"/>
              <a:t>Compile a list of courses  you would like to consider.</a:t>
            </a:r>
          </a:p>
          <a:p>
            <a:pPr marL="438912" indent="-320040" eaLnBrk="1" fontAlgn="auto" hangingPunct="1">
              <a:spcBef>
                <a:spcPts val="0"/>
              </a:spcBef>
              <a:spcAft>
                <a:spcPts val="0"/>
              </a:spcAft>
              <a:buFont typeface="Wingdings 2"/>
              <a:buChar char=""/>
              <a:defRPr/>
            </a:pPr>
            <a:r>
              <a:rPr lang="en-US" sz="3100" dirty="0" smtClean="0"/>
              <a:t>Read the </a:t>
            </a:r>
            <a:r>
              <a:rPr lang="en-US" sz="3100" b="1" dirty="0">
                <a:solidFill>
                  <a:srgbClr val="FF0000"/>
                </a:solidFill>
              </a:rPr>
              <a:t>E</a:t>
            </a:r>
            <a:r>
              <a:rPr lang="en-US" sz="3100" b="1" dirty="0" smtClean="0">
                <a:solidFill>
                  <a:srgbClr val="FF0000"/>
                </a:solidFill>
              </a:rPr>
              <a:t>ntry </a:t>
            </a:r>
            <a:r>
              <a:rPr lang="en-US" sz="3100" b="1" dirty="0">
                <a:solidFill>
                  <a:srgbClr val="FF0000"/>
                </a:solidFill>
              </a:rPr>
              <a:t>P</a:t>
            </a:r>
            <a:r>
              <a:rPr lang="en-US" sz="3100" b="1" dirty="0" smtClean="0">
                <a:solidFill>
                  <a:srgbClr val="FF0000"/>
                </a:solidFill>
              </a:rPr>
              <a:t>rofile </a:t>
            </a:r>
            <a:r>
              <a:rPr lang="en-US" sz="3100" dirty="0" smtClean="0"/>
              <a:t>of each course this provides information; </a:t>
            </a:r>
          </a:p>
          <a:p>
            <a:pPr marL="633222" indent="-514350" eaLnBrk="1" fontAlgn="auto" hangingPunct="1">
              <a:spcBef>
                <a:spcPts val="0"/>
              </a:spcBef>
              <a:spcAft>
                <a:spcPts val="0"/>
              </a:spcAft>
              <a:buFont typeface="+mj-lt"/>
              <a:buAutoNum type="arabicPeriod"/>
              <a:defRPr/>
            </a:pPr>
            <a:r>
              <a:rPr lang="en-US" sz="2400" dirty="0" smtClean="0">
                <a:solidFill>
                  <a:srgbClr val="FF0000"/>
                </a:solidFill>
              </a:rPr>
              <a:t>The course</a:t>
            </a:r>
          </a:p>
          <a:p>
            <a:pPr marL="633222" indent="-514350" eaLnBrk="1" fontAlgn="auto" hangingPunct="1">
              <a:spcBef>
                <a:spcPts val="0"/>
              </a:spcBef>
              <a:spcAft>
                <a:spcPts val="0"/>
              </a:spcAft>
              <a:buFont typeface="+mj-lt"/>
              <a:buAutoNum type="arabicPeriod"/>
              <a:defRPr/>
            </a:pPr>
            <a:r>
              <a:rPr lang="en-US" sz="2400" dirty="0" smtClean="0">
                <a:solidFill>
                  <a:srgbClr val="FF0000"/>
                </a:solidFill>
              </a:rPr>
              <a:t>Specific Entry Requirements (See Other Tariff Qualifications)</a:t>
            </a:r>
          </a:p>
          <a:p>
            <a:pPr marL="633222" indent="-514350" eaLnBrk="1" fontAlgn="auto" hangingPunct="1">
              <a:spcBef>
                <a:spcPts val="0"/>
              </a:spcBef>
              <a:spcAft>
                <a:spcPts val="0"/>
              </a:spcAft>
              <a:buFont typeface="+mj-lt"/>
              <a:buAutoNum type="arabicPeriod"/>
              <a:defRPr/>
            </a:pPr>
            <a:r>
              <a:rPr lang="en-US" sz="2400" dirty="0" smtClean="0">
                <a:solidFill>
                  <a:srgbClr val="FF0000"/>
                </a:solidFill>
              </a:rPr>
              <a:t>Careers Possibilities </a:t>
            </a:r>
          </a:p>
          <a:p>
            <a:pPr marL="633222" indent="-514350" eaLnBrk="1" fontAlgn="auto" hangingPunct="1">
              <a:spcBef>
                <a:spcPts val="0"/>
              </a:spcBef>
              <a:spcAft>
                <a:spcPts val="0"/>
              </a:spcAft>
              <a:buFont typeface="+mj-lt"/>
              <a:buAutoNum type="arabicPeriod"/>
              <a:defRPr/>
            </a:pPr>
            <a:r>
              <a:rPr lang="en-US" sz="2400" dirty="0" smtClean="0">
                <a:solidFill>
                  <a:srgbClr val="FF0000"/>
                </a:solidFill>
              </a:rPr>
              <a:t>Fees</a:t>
            </a:r>
          </a:p>
          <a:p>
            <a:pPr marL="633222" indent="-514350" eaLnBrk="1" fontAlgn="auto" hangingPunct="1">
              <a:spcBef>
                <a:spcPts val="0"/>
              </a:spcBef>
              <a:spcAft>
                <a:spcPts val="0"/>
              </a:spcAft>
              <a:buFont typeface="+mj-lt"/>
              <a:buAutoNum type="arabicPeriod"/>
              <a:defRPr/>
            </a:pPr>
            <a:r>
              <a:rPr lang="en-US" sz="2400" dirty="0" smtClean="0">
                <a:solidFill>
                  <a:srgbClr val="FF0000"/>
                </a:solidFill>
              </a:rPr>
              <a:t>Bursaries </a:t>
            </a:r>
          </a:p>
          <a:p>
            <a:pPr marL="633222" indent="-514350" eaLnBrk="1" fontAlgn="auto" hangingPunct="1">
              <a:spcBef>
                <a:spcPts val="0"/>
              </a:spcBef>
              <a:spcAft>
                <a:spcPts val="0"/>
              </a:spcAft>
              <a:buFont typeface="+mj-lt"/>
              <a:buAutoNum type="arabicPeriod"/>
              <a:defRPr/>
            </a:pPr>
            <a:r>
              <a:rPr lang="en-US" sz="2400" dirty="0" smtClean="0">
                <a:solidFill>
                  <a:srgbClr val="FF0000"/>
                </a:solidFill>
              </a:rPr>
              <a:t>Accommodation </a:t>
            </a:r>
          </a:p>
          <a:p>
            <a:pPr marL="633222" indent="-514350" eaLnBrk="1" fontAlgn="auto" hangingPunct="1">
              <a:spcBef>
                <a:spcPts val="0"/>
              </a:spcBef>
              <a:spcAft>
                <a:spcPts val="0"/>
              </a:spcAft>
              <a:buFont typeface="+mj-lt"/>
              <a:buAutoNum type="arabicPeriod"/>
              <a:defRPr/>
            </a:pPr>
            <a:endParaRPr lang="en-US" sz="2400" dirty="0" smtClean="0"/>
          </a:p>
          <a:p>
            <a:pPr marL="118872" indent="0" eaLnBrk="1" fontAlgn="auto" hangingPunct="1">
              <a:spcBef>
                <a:spcPts val="0"/>
              </a:spcBef>
              <a:spcAft>
                <a:spcPts val="0"/>
              </a:spcAft>
              <a:buFont typeface="Wingdings 2" pitchFamily="18" charset="2"/>
              <a:buNone/>
              <a:defRPr/>
            </a:pPr>
            <a:endParaRPr lang="en-US" sz="3100" dirty="0" smtClean="0"/>
          </a:p>
          <a:p>
            <a:pPr marL="118872" indent="0" eaLnBrk="1" fontAlgn="auto" hangingPunct="1">
              <a:spcBef>
                <a:spcPts val="0"/>
              </a:spcBef>
              <a:spcAft>
                <a:spcPts val="0"/>
              </a:spcAft>
              <a:buFont typeface="Wingdings 2" pitchFamily="18" charset="2"/>
              <a:buNone/>
              <a:defRPr/>
            </a:pPr>
            <a:endParaRPr lang="en-US" sz="3100" dirty="0" smtClean="0"/>
          </a:p>
          <a:p>
            <a:pPr marL="438912" indent="-320040" eaLnBrk="1" fontAlgn="auto" hangingPunct="1">
              <a:spcBef>
                <a:spcPts val="0"/>
              </a:spcBef>
              <a:spcAft>
                <a:spcPts val="0"/>
              </a:spcAft>
              <a:buFont typeface="Wingdings 2"/>
              <a:buNone/>
              <a:defRPr/>
            </a:pPr>
            <a:endParaRPr lang="en-US" dirty="0" smtClean="0"/>
          </a:p>
        </p:txBody>
      </p:sp>
    </p:spTree>
    <p:custDataLst>
      <p:tags r:id="rId1"/>
    </p:custDataLst>
  </p:cSld>
  <p:clrMapOvr>
    <a:masterClrMapping/>
  </p:clrMapOvr>
  <p:transition advTm="14768"/>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E" sz="3200" dirty="0" smtClean="0"/>
              <a:t>Example Entry Profile for Medicine in University of Aberdeen</a:t>
            </a:r>
            <a:endParaRPr lang="en-IE" sz="3200" dirty="0"/>
          </a:p>
        </p:txBody>
      </p:sp>
      <p:sp>
        <p:nvSpPr>
          <p:cNvPr id="3" name="Content Placeholder 2"/>
          <p:cNvSpPr>
            <a:spLocks noGrp="1"/>
          </p:cNvSpPr>
          <p:nvPr>
            <p:ph sz="half" idx="1"/>
          </p:nvPr>
        </p:nvSpPr>
        <p:spPr/>
        <p:txBody>
          <a:bodyPr>
            <a:normAutofit lnSpcReduction="10000"/>
          </a:bodyPr>
          <a:lstStyle/>
          <a:p>
            <a:pPr>
              <a:defRPr/>
            </a:pPr>
            <a:r>
              <a:rPr lang="en-IE" sz="1200" dirty="0" smtClean="0"/>
              <a:t> </a:t>
            </a:r>
            <a:r>
              <a:rPr lang="en-IE" sz="1400" b="1" dirty="0" smtClean="0"/>
              <a:t>The University of Aberdeen</a:t>
            </a:r>
          </a:p>
          <a:p>
            <a:pPr>
              <a:defRPr/>
            </a:pPr>
            <a:r>
              <a:rPr lang="en-IE" sz="1400" b="1" dirty="0" smtClean="0"/>
              <a:t>Medicine</a:t>
            </a:r>
          </a:p>
          <a:p>
            <a:pPr>
              <a:defRPr/>
            </a:pPr>
            <a:r>
              <a:rPr lang="en-IE" sz="1400" b="1" dirty="0" smtClean="0"/>
              <a:t>5 year full-time Degree</a:t>
            </a:r>
          </a:p>
          <a:p>
            <a:pPr>
              <a:defRPr/>
            </a:pPr>
            <a:r>
              <a:rPr lang="en-IE" sz="1400" b="1" dirty="0" smtClean="0"/>
              <a:t>Entry Routes and Degree Information</a:t>
            </a:r>
          </a:p>
          <a:p>
            <a:pPr>
              <a:defRPr/>
            </a:pPr>
            <a:r>
              <a:rPr lang="en-IE" sz="1400" b="1" dirty="0" smtClean="0"/>
              <a:t>What we can offer you</a:t>
            </a:r>
          </a:p>
          <a:p>
            <a:pPr>
              <a:defRPr/>
            </a:pPr>
            <a:r>
              <a:rPr lang="en-IE" sz="1400" b="1" dirty="0" smtClean="0"/>
              <a:t>Application and Selection</a:t>
            </a:r>
          </a:p>
          <a:p>
            <a:pPr>
              <a:defRPr/>
            </a:pPr>
            <a:r>
              <a:rPr lang="en-IE" sz="1400" b="1" dirty="0" smtClean="0"/>
              <a:t>What are our students saying about studying here?</a:t>
            </a:r>
          </a:p>
          <a:p>
            <a:pPr>
              <a:defRPr/>
            </a:pPr>
            <a:r>
              <a:rPr lang="en-IE" sz="1400" b="1" dirty="0" smtClean="0"/>
              <a:t>About this institution</a:t>
            </a:r>
          </a:p>
          <a:p>
            <a:pPr>
              <a:defRPr/>
            </a:pPr>
            <a:r>
              <a:rPr lang="en-IE" sz="1400" b="1" dirty="0" smtClean="0"/>
              <a:t>Fees, bursaries and financial support</a:t>
            </a:r>
          </a:p>
          <a:p>
            <a:pPr>
              <a:defRPr/>
            </a:pPr>
            <a:r>
              <a:rPr lang="en-IE" sz="1400" b="1" dirty="0" smtClean="0"/>
              <a:t>Aberdeen -The University</a:t>
            </a:r>
          </a:p>
          <a:p>
            <a:pPr>
              <a:defRPr/>
            </a:pPr>
            <a:r>
              <a:rPr lang="en-IE" sz="1400" b="1" dirty="0" smtClean="0"/>
              <a:t>Aberdeen - The City</a:t>
            </a:r>
          </a:p>
          <a:p>
            <a:pPr>
              <a:defRPr/>
            </a:pPr>
            <a:r>
              <a:rPr lang="en-IE" sz="1400" b="1" dirty="0" smtClean="0"/>
              <a:t> Student Profiles   Graduate and Parent Profiles    </a:t>
            </a:r>
          </a:p>
          <a:p>
            <a:pPr>
              <a:defRPr/>
            </a:pPr>
            <a:r>
              <a:rPr lang="en-IE" sz="1400" b="1" dirty="0" smtClean="0"/>
              <a:t> Fees, bursaries and financial support    </a:t>
            </a:r>
          </a:p>
          <a:p>
            <a:pPr>
              <a:defRPr/>
            </a:pPr>
            <a:r>
              <a:rPr lang="en-IE" sz="1400" b="1" dirty="0" smtClean="0"/>
              <a:t>  Fees for home students   Bursary and scholarship outline   </a:t>
            </a:r>
          </a:p>
          <a:p>
            <a:pPr>
              <a:defRPr/>
            </a:pPr>
            <a:r>
              <a:rPr lang="en-IE" sz="1400" b="1" dirty="0" smtClean="0"/>
              <a:t>  </a:t>
            </a:r>
            <a:r>
              <a:rPr lang="en-IE" sz="1400" b="1" dirty="0" smtClean="0">
                <a:solidFill>
                  <a:srgbClr val="FF0000"/>
                </a:solidFill>
              </a:rPr>
              <a:t>Fees for EU students   Bursary details   </a:t>
            </a:r>
          </a:p>
          <a:p>
            <a:pPr>
              <a:defRPr/>
            </a:pPr>
            <a:r>
              <a:rPr lang="en-IE" sz="1400" b="1" dirty="0" smtClean="0"/>
              <a:t>  Fees for international students   Links to further information </a:t>
            </a:r>
          </a:p>
          <a:p>
            <a:pPr marL="119062" indent="0">
              <a:buFont typeface="Wingdings 2" pitchFamily="18" charset="2"/>
              <a:buNone/>
              <a:defRPr/>
            </a:pPr>
            <a:endParaRPr lang="en-IE" dirty="0"/>
          </a:p>
        </p:txBody>
      </p:sp>
      <p:sp>
        <p:nvSpPr>
          <p:cNvPr id="4" name="Content Placeholder 3"/>
          <p:cNvSpPr>
            <a:spLocks noGrp="1"/>
          </p:cNvSpPr>
          <p:nvPr>
            <p:ph sz="half" idx="2"/>
          </p:nvPr>
        </p:nvSpPr>
        <p:spPr>
          <a:xfrm>
            <a:off x="4648200" y="1447800"/>
            <a:ext cx="4038600" cy="4949825"/>
          </a:xfrm>
        </p:spPr>
        <p:txBody>
          <a:bodyPr>
            <a:normAutofit lnSpcReduction="10000"/>
          </a:bodyPr>
          <a:lstStyle/>
          <a:p>
            <a:pPr marL="119062" indent="0">
              <a:buFont typeface="Wingdings 2" pitchFamily="18" charset="2"/>
              <a:buNone/>
              <a:defRPr/>
            </a:pPr>
            <a:endParaRPr lang="en-IE" sz="1100" dirty="0" smtClean="0"/>
          </a:p>
          <a:p>
            <a:pPr>
              <a:defRPr/>
            </a:pPr>
            <a:r>
              <a:rPr lang="en-IE" sz="1100" b="1" dirty="0" smtClean="0"/>
              <a:t>Course Specific Requirements   Degree Types   </a:t>
            </a:r>
          </a:p>
          <a:p>
            <a:pPr>
              <a:defRPr/>
            </a:pPr>
            <a:r>
              <a:rPr lang="en-IE" sz="1100" b="1" dirty="0" smtClean="0"/>
              <a:t>  English, Welsh and Northern Irish Qualifications   International Applicants   </a:t>
            </a:r>
          </a:p>
          <a:p>
            <a:pPr>
              <a:defRPr/>
            </a:pPr>
            <a:r>
              <a:rPr lang="en-IE" sz="1100" b="1" dirty="0" smtClean="0"/>
              <a:t>  Scottish Qualifications   Mature Applicants   </a:t>
            </a:r>
          </a:p>
          <a:p>
            <a:pPr>
              <a:defRPr/>
            </a:pPr>
            <a:r>
              <a:rPr lang="en-IE" sz="1100" b="1" dirty="0" smtClean="0">
                <a:solidFill>
                  <a:srgbClr val="FF0000"/>
                </a:solidFill>
              </a:rPr>
              <a:t>  Other Tariff Qualifications   </a:t>
            </a:r>
            <a:r>
              <a:rPr lang="en-IE" sz="1100" b="1" dirty="0" smtClean="0"/>
              <a:t>Opening Doors - Alternative Ways to Get Into University   </a:t>
            </a:r>
          </a:p>
          <a:p>
            <a:pPr>
              <a:defRPr/>
            </a:pPr>
            <a:r>
              <a:rPr lang="en-IE" sz="1100" b="1" dirty="0" smtClean="0"/>
              <a:t>  Access &amp; Supporting Qualifications   Aim4Uni - Widening Access Initiative   </a:t>
            </a:r>
          </a:p>
          <a:p>
            <a:pPr>
              <a:defRPr/>
            </a:pPr>
            <a:r>
              <a:rPr lang="en-IE" sz="1100" b="1" dirty="0" smtClean="0"/>
              <a:t>  Other Qualifications   Part-time Study   </a:t>
            </a:r>
          </a:p>
          <a:p>
            <a:pPr>
              <a:defRPr/>
            </a:pPr>
            <a:r>
              <a:rPr lang="en-IE" sz="1100" b="1" dirty="0" smtClean="0"/>
              <a:t>  Degree Details   Part-time Education Programmes   </a:t>
            </a:r>
          </a:p>
          <a:p>
            <a:pPr>
              <a:defRPr/>
            </a:pPr>
            <a:r>
              <a:rPr lang="en-IE" sz="1100" b="1" dirty="0" smtClean="0"/>
              <a:t>  What we can offer you    </a:t>
            </a:r>
          </a:p>
          <a:p>
            <a:pPr>
              <a:defRPr/>
            </a:pPr>
            <a:r>
              <a:rPr lang="en-IE" sz="1100" b="1" dirty="0" smtClean="0"/>
              <a:t>  Curriculum Reform - Enhanced Learning   University Sport   </a:t>
            </a:r>
          </a:p>
          <a:p>
            <a:pPr>
              <a:defRPr/>
            </a:pPr>
            <a:r>
              <a:rPr lang="en-IE" sz="1100" b="1" dirty="0" smtClean="0"/>
              <a:t>  Support for Your Studies   Financial Support   </a:t>
            </a:r>
          </a:p>
          <a:p>
            <a:pPr>
              <a:defRPr/>
            </a:pPr>
            <a:r>
              <a:rPr lang="en-IE" sz="1100" b="1" dirty="0" smtClean="0"/>
              <a:t>  The Hub   Students' Association   </a:t>
            </a:r>
          </a:p>
          <a:p>
            <a:pPr>
              <a:defRPr/>
            </a:pPr>
            <a:r>
              <a:rPr lang="en-IE" sz="1100" b="1" dirty="0" smtClean="0"/>
              <a:t>  Study Abroad   Our Information Guides   </a:t>
            </a:r>
          </a:p>
          <a:p>
            <a:pPr>
              <a:defRPr/>
            </a:pPr>
            <a:r>
              <a:rPr lang="en-IE" sz="1100" b="1" dirty="0" smtClean="0"/>
              <a:t>  Accommodation   Careers   </a:t>
            </a:r>
          </a:p>
          <a:p>
            <a:pPr>
              <a:defRPr/>
            </a:pPr>
            <a:r>
              <a:rPr lang="en-IE" sz="1100" b="1" dirty="0" smtClean="0"/>
              <a:t>  Learning Resources   Getting to the University   </a:t>
            </a:r>
          </a:p>
          <a:p>
            <a:pPr>
              <a:defRPr/>
            </a:pPr>
            <a:r>
              <a:rPr lang="en-IE" sz="1100" b="1" dirty="0" smtClean="0"/>
              <a:t>Application and Selection   </a:t>
            </a:r>
          </a:p>
          <a:p>
            <a:pPr>
              <a:defRPr/>
            </a:pPr>
            <a:r>
              <a:rPr lang="en-IE" sz="1100" b="1" dirty="0" smtClean="0"/>
              <a:t>  Choosing Your Degree and Enhanced Study   What if I miss the UCAS deadline for submission?   </a:t>
            </a:r>
          </a:p>
          <a:p>
            <a:pPr>
              <a:defRPr/>
            </a:pPr>
            <a:r>
              <a:rPr lang="en-IE" sz="1100" b="1" dirty="0" smtClean="0"/>
              <a:t>  Admissions Policy - Ensuring Equality and Fairness   Can I take a Gap Year?   </a:t>
            </a:r>
          </a:p>
          <a:p>
            <a:pPr>
              <a:defRPr/>
            </a:pPr>
            <a:r>
              <a:rPr lang="en-IE" sz="1100" b="1" dirty="0" smtClean="0"/>
              <a:t>  Entry Requirements   Do I have to take an Admissions Test?   </a:t>
            </a:r>
          </a:p>
          <a:p>
            <a:pPr>
              <a:defRPr/>
            </a:pPr>
            <a:r>
              <a:rPr lang="en-IE" sz="1100" b="1" dirty="0" smtClean="0"/>
              <a:t>  What Happens Next?        </a:t>
            </a:r>
          </a:p>
          <a:p>
            <a:pPr>
              <a:defRPr/>
            </a:pPr>
            <a:r>
              <a:rPr lang="en-IE" sz="1100" b="1" dirty="0" smtClean="0"/>
              <a:t>  What are our students saying about studying here? </a:t>
            </a:r>
            <a:endParaRPr lang="en-IE" sz="11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E" dirty="0" smtClean="0"/>
              <a:t>Other Tariff Qualifications: </a:t>
            </a:r>
            <a:endParaRPr lang="en-IE" dirty="0"/>
          </a:p>
        </p:txBody>
      </p:sp>
      <p:sp>
        <p:nvSpPr>
          <p:cNvPr id="3" name="Content Placeholder 2"/>
          <p:cNvSpPr>
            <a:spLocks noGrp="1"/>
          </p:cNvSpPr>
          <p:nvPr>
            <p:ph idx="1"/>
          </p:nvPr>
        </p:nvSpPr>
        <p:spPr/>
        <p:txBody>
          <a:bodyPr/>
          <a:lstStyle/>
          <a:p>
            <a:pPr marL="119062" indent="0">
              <a:buFont typeface="Wingdings 2" pitchFamily="18" charset="2"/>
              <a:buNone/>
              <a:defRPr/>
            </a:pPr>
            <a:r>
              <a:rPr lang="en-IE" sz="2800" dirty="0" smtClean="0">
                <a:solidFill>
                  <a:srgbClr val="FF0000"/>
                </a:solidFill>
              </a:rPr>
              <a:t>Irish Leaving Certificate</a:t>
            </a:r>
            <a:endParaRPr lang="en-IE" sz="2800" dirty="0" smtClean="0"/>
          </a:p>
          <a:p>
            <a:pPr>
              <a:defRPr/>
            </a:pPr>
            <a:r>
              <a:rPr lang="en-IE" sz="2800" dirty="0" smtClean="0"/>
              <a:t>Subjects and grades required AAAAAA at higher level obtained at a single sitting. Chemistry is required plus two from Biology, Mathematics and Physics. </a:t>
            </a:r>
          </a:p>
          <a:p>
            <a:pPr>
              <a:defRPr/>
            </a:pPr>
            <a:r>
              <a:rPr lang="en-IE" sz="2800" dirty="0" smtClean="0"/>
              <a:t>Additional Information All applicants will be expected to have taken the UK Clinical Aptitude Test (UKCAT) </a:t>
            </a:r>
          </a:p>
          <a:p>
            <a:pPr>
              <a:defRPr/>
            </a:pPr>
            <a:endParaRPr lang="en-I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2800" dirty="0" smtClean="0">
                <a:solidFill>
                  <a:schemeClr val="accent1">
                    <a:satMod val="150000"/>
                  </a:schemeClr>
                </a:solidFill>
              </a:rPr>
              <a:t>Which University?</a:t>
            </a:r>
            <a:endParaRPr lang="en-US" sz="2800" dirty="0">
              <a:solidFill>
                <a:schemeClr val="accent1">
                  <a:satMod val="150000"/>
                </a:schemeClr>
              </a:solidFill>
            </a:endParaRPr>
          </a:p>
        </p:txBody>
      </p:sp>
      <p:pic>
        <p:nvPicPr>
          <p:cNvPr id="5" name="Picture Placeholder 4" descr="GregMcD_Kings_June2006_large.jpg"/>
          <p:cNvPicPr>
            <a:picLocks noGrp="1" noChangeAspect="1"/>
          </p:cNvPicPr>
          <p:nvPr>
            <p:ph type="pic" idx="1"/>
          </p:nvPr>
        </p:nvPicPr>
        <p:blipFill>
          <a:blip r:embed="rId3" cstate="email"/>
          <a:srcRect t="6460" b="6460"/>
          <a:stretch>
            <a:fillRect/>
          </a:stretch>
        </p:blipFill>
        <p:spPr>
          <a:effectLst>
            <a:softEdge rad="112500"/>
          </a:effectLst>
        </p:spPr>
      </p:pic>
      <p:sp>
        <p:nvSpPr>
          <p:cNvPr id="22532" name="Text Placeholder 2"/>
          <p:cNvSpPr>
            <a:spLocks noGrp="1"/>
          </p:cNvSpPr>
          <p:nvPr>
            <p:ph type="body" sz="half" idx="2"/>
          </p:nvPr>
        </p:nvSpPr>
        <p:spPr/>
        <p:txBody>
          <a:bodyPr>
            <a:normAutofit fontScale="55000" lnSpcReduction="20000"/>
          </a:bodyPr>
          <a:lstStyle/>
          <a:p>
            <a:pPr eaLnBrk="1" hangingPunct="1"/>
            <a:r>
              <a:rPr lang="en-US" sz="2800" smtClean="0"/>
              <a:t>Factors to consider </a:t>
            </a:r>
          </a:p>
          <a:p>
            <a:pPr eaLnBrk="1" hangingPunct="1"/>
            <a:r>
              <a:rPr lang="en-US" sz="1600" smtClean="0">
                <a:hlinkClick r:id="rId4"/>
              </a:rPr>
              <a:t>www.unistats.direct.gov.uk</a:t>
            </a:r>
            <a:r>
              <a:rPr lang="en-US" sz="1600" smtClean="0"/>
              <a:t> </a:t>
            </a:r>
          </a:p>
          <a:p>
            <a:pPr eaLnBrk="1" hangingPunct="1"/>
            <a:r>
              <a:rPr lang="en-IE" sz="1600" smtClean="0"/>
              <a:t>Unistats: a website for students who want to research and compare subjects and universities before deciding where to apply. You can also look at student satisfaction ratings and explore the figures about getting a graduate job after completing a course. Visit the Unistats website</a:t>
            </a:r>
          </a:p>
          <a:p>
            <a:pPr eaLnBrk="1" hangingPunct="1"/>
            <a:endParaRPr lang="en-US" sz="28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accent1">
                    <a:satMod val="150000"/>
                  </a:schemeClr>
                </a:solidFill>
              </a:rPr>
              <a:t>Which University ? Factors worth considering</a:t>
            </a:r>
            <a:endParaRPr lang="en-US" dirty="0">
              <a:solidFill>
                <a:schemeClr val="accent1">
                  <a:satMod val="150000"/>
                </a:schemeClr>
              </a:solidFill>
            </a:endParaRPr>
          </a:p>
        </p:txBody>
      </p:sp>
      <p:sp>
        <p:nvSpPr>
          <p:cNvPr id="5" name="Content Placeholder 4"/>
          <p:cNvSpPr>
            <a:spLocks noGrp="1"/>
          </p:cNvSpPr>
          <p:nvPr>
            <p:ph idx="1"/>
          </p:nvPr>
        </p:nvSpPr>
        <p:spPr/>
        <p:txBody>
          <a:bodyPr rtlCol="0">
            <a:normAutofit fontScale="85000" lnSpcReduction="20000"/>
          </a:bodyPr>
          <a:lstStyle/>
          <a:p>
            <a:pPr marL="438912" indent="-320040" eaLnBrk="1" fontAlgn="auto" hangingPunct="1">
              <a:spcBef>
                <a:spcPts val="0"/>
              </a:spcBef>
              <a:spcAft>
                <a:spcPts val="0"/>
              </a:spcAft>
              <a:buFont typeface="Wingdings 2"/>
              <a:buChar char=""/>
              <a:defRPr/>
            </a:pPr>
            <a:r>
              <a:rPr lang="en-US" dirty="0" smtClean="0"/>
              <a:t>Where is it? City or Town? Is it too far away from home?</a:t>
            </a:r>
          </a:p>
          <a:p>
            <a:pPr marL="438912" indent="-320040" eaLnBrk="1" fontAlgn="auto" hangingPunct="1">
              <a:spcBef>
                <a:spcPts val="0"/>
              </a:spcBef>
              <a:spcAft>
                <a:spcPts val="0"/>
              </a:spcAft>
              <a:buFont typeface="Wingdings 2"/>
              <a:buChar char=""/>
              <a:defRPr/>
            </a:pPr>
            <a:r>
              <a:rPr lang="en-US" dirty="0" smtClean="0"/>
              <a:t>Are public transport links good?</a:t>
            </a:r>
          </a:p>
          <a:p>
            <a:pPr marL="438912" indent="-320040" eaLnBrk="1" fontAlgn="auto" hangingPunct="1">
              <a:spcBef>
                <a:spcPts val="0"/>
              </a:spcBef>
              <a:spcAft>
                <a:spcPts val="0"/>
              </a:spcAft>
              <a:buFont typeface="Wingdings 2"/>
              <a:buChar char=""/>
              <a:defRPr/>
            </a:pPr>
            <a:r>
              <a:rPr lang="en-US" dirty="0" smtClean="0"/>
              <a:t>Cost?</a:t>
            </a:r>
          </a:p>
          <a:p>
            <a:pPr marL="438912" indent="-320040" eaLnBrk="1" fontAlgn="auto" hangingPunct="1">
              <a:spcBef>
                <a:spcPts val="0"/>
              </a:spcBef>
              <a:spcAft>
                <a:spcPts val="0"/>
              </a:spcAft>
              <a:buFont typeface="Wingdings 2"/>
              <a:buChar char=""/>
              <a:defRPr/>
            </a:pPr>
            <a:r>
              <a:rPr lang="en-US" dirty="0" smtClean="0"/>
              <a:t>Good reputation for delivering good quality courses and facilities?</a:t>
            </a:r>
          </a:p>
          <a:p>
            <a:pPr marL="438912" indent="-320040" eaLnBrk="1" fontAlgn="auto" hangingPunct="1">
              <a:spcBef>
                <a:spcPts val="0"/>
              </a:spcBef>
              <a:spcAft>
                <a:spcPts val="0"/>
              </a:spcAft>
              <a:buFont typeface="Wingdings 2"/>
              <a:buChar char=""/>
              <a:defRPr/>
            </a:pPr>
            <a:r>
              <a:rPr lang="en-US" dirty="0" smtClean="0"/>
              <a:t>How big is the University?</a:t>
            </a:r>
          </a:p>
          <a:p>
            <a:pPr marL="438912" indent="-320040" eaLnBrk="1" fontAlgn="auto" hangingPunct="1">
              <a:spcBef>
                <a:spcPts val="0"/>
              </a:spcBef>
              <a:spcAft>
                <a:spcPts val="0"/>
              </a:spcAft>
              <a:buFont typeface="Wingdings 2"/>
              <a:buChar char=""/>
              <a:defRPr/>
            </a:pPr>
            <a:r>
              <a:rPr lang="en-US" dirty="0" smtClean="0"/>
              <a:t>What is the accommodation like?</a:t>
            </a:r>
          </a:p>
          <a:p>
            <a:pPr marL="438912" indent="-320040" eaLnBrk="1" fontAlgn="auto" hangingPunct="1">
              <a:spcBef>
                <a:spcPts val="0"/>
              </a:spcBef>
              <a:spcAft>
                <a:spcPts val="0"/>
              </a:spcAft>
              <a:buFont typeface="Wingdings 2"/>
              <a:buChar char=""/>
              <a:defRPr/>
            </a:pPr>
            <a:r>
              <a:rPr lang="en-US" dirty="0" smtClean="0"/>
              <a:t>How good is the level of student support?</a:t>
            </a:r>
          </a:p>
          <a:p>
            <a:pPr marL="438912" indent="-320040" eaLnBrk="1" fontAlgn="auto" hangingPunct="1">
              <a:spcBef>
                <a:spcPts val="0"/>
              </a:spcBef>
              <a:spcAft>
                <a:spcPts val="0"/>
              </a:spcAft>
              <a:buFont typeface="Wingdings 2"/>
              <a:buChar char=""/>
              <a:defRPr/>
            </a:pPr>
            <a:r>
              <a:rPr lang="en-US" dirty="0" smtClean="0"/>
              <a:t>How many Irish students are currently studying at the university? </a:t>
            </a:r>
          </a:p>
          <a:p>
            <a:pPr marL="438912" indent="-320040" eaLnBrk="1" fontAlgn="auto" hangingPunct="1">
              <a:spcBef>
                <a:spcPts val="0"/>
              </a:spcBef>
              <a:spcAft>
                <a:spcPts val="0"/>
              </a:spcAft>
              <a:buFont typeface="Wingdings 2"/>
              <a:buChar char=""/>
              <a:defRPr/>
            </a:pPr>
            <a:r>
              <a:rPr lang="en-US" dirty="0" smtClean="0"/>
              <a:t>What is the social life like?</a:t>
            </a:r>
          </a:p>
          <a:p>
            <a:pPr marL="438912" indent="-320040" eaLnBrk="1" fontAlgn="auto" hangingPunct="1">
              <a:spcBef>
                <a:spcPts val="0"/>
              </a:spcBef>
              <a:spcAft>
                <a:spcPts val="0"/>
              </a:spcAft>
              <a:buFont typeface="Wingdings 2"/>
              <a:buChar char=""/>
              <a:defRPr/>
            </a:pPr>
            <a:r>
              <a:rPr lang="en-US" dirty="0" smtClean="0"/>
              <a:t>What are the opportunities for part-time work?</a:t>
            </a:r>
          </a:p>
          <a:p>
            <a:pPr marL="438912" indent="-320040" eaLnBrk="1" fontAlgn="auto" hangingPunct="1">
              <a:spcBef>
                <a:spcPts val="0"/>
              </a:spcBef>
              <a:spcAft>
                <a:spcPts val="0"/>
              </a:spcAft>
              <a:buFont typeface="Wingdings 2"/>
              <a:buChar char=""/>
              <a:defRPr/>
            </a:pP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E" dirty="0" smtClean="0"/>
              <a:t>Fees for 2012: </a:t>
            </a:r>
            <a:endParaRPr lang="en-IE" dirty="0"/>
          </a:p>
        </p:txBody>
      </p:sp>
      <p:graphicFrame>
        <p:nvGraphicFramePr>
          <p:cNvPr id="4" name="Content Placeholder 3"/>
          <p:cNvGraphicFramePr>
            <a:graphicFrameLocks noGrp="1"/>
          </p:cNvGraphicFramePr>
          <p:nvPr>
            <p:ph idx="1"/>
          </p:nvPr>
        </p:nvGraphicFramePr>
        <p:xfrm>
          <a:off x="457200" y="1600200"/>
          <a:ext cx="8229600" cy="48514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IE" dirty="0" smtClean="0"/>
                        <a:t>Domicile of Student </a:t>
                      </a:r>
                      <a:endParaRPr lang="en-IE" dirty="0"/>
                    </a:p>
                  </a:txBody>
                  <a:tcPr/>
                </a:tc>
                <a:tc gridSpan="4">
                  <a:txBody>
                    <a:bodyPr/>
                    <a:lstStyle/>
                    <a:p>
                      <a:pPr algn="ctr"/>
                      <a:r>
                        <a:rPr lang="en-IE" dirty="0" smtClean="0"/>
                        <a:t>Location of</a:t>
                      </a:r>
                      <a:r>
                        <a:rPr lang="en-IE" baseline="0" dirty="0" smtClean="0"/>
                        <a:t> Institution </a:t>
                      </a:r>
                      <a:endParaRPr lang="en-IE" dirty="0"/>
                    </a:p>
                  </a:txBody>
                  <a:tcPr/>
                </a:tc>
                <a:tc hMerge="1">
                  <a:txBody>
                    <a:bodyPr/>
                    <a:lstStyle/>
                    <a:p>
                      <a:endParaRPr lang="en-IE"/>
                    </a:p>
                  </a:txBody>
                  <a:tcPr/>
                </a:tc>
                <a:tc hMerge="1">
                  <a:txBody>
                    <a:bodyPr/>
                    <a:lstStyle/>
                    <a:p>
                      <a:endParaRPr lang="en-IE"/>
                    </a:p>
                  </a:txBody>
                  <a:tcPr/>
                </a:tc>
                <a:tc hMerge="1">
                  <a:txBody>
                    <a:bodyPr/>
                    <a:lstStyle/>
                    <a:p>
                      <a:endParaRPr lang="en-IE" dirty="0"/>
                    </a:p>
                  </a:txBody>
                  <a:tcPr/>
                </a:tc>
              </a:tr>
              <a:tr h="370840">
                <a:tc>
                  <a:txBody>
                    <a:bodyPr/>
                    <a:lstStyle/>
                    <a:p>
                      <a:endParaRPr lang="en-IE" dirty="0"/>
                    </a:p>
                  </a:txBody>
                  <a:tcPr/>
                </a:tc>
                <a:tc>
                  <a:txBody>
                    <a:bodyPr/>
                    <a:lstStyle/>
                    <a:p>
                      <a:r>
                        <a:rPr lang="en-IE" dirty="0" smtClean="0"/>
                        <a:t>England </a:t>
                      </a:r>
                      <a:endParaRPr lang="en-IE" dirty="0"/>
                    </a:p>
                  </a:txBody>
                  <a:tcPr/>
                </a:tc>
                <a:tc>
                  <a:txBody>
                    <a:bodyPr/>
                    <a:lstStyle/>
                    <a:p>
                      <a:r>
                        <a:rPr lang="en-IE" dirty="0" smtClean="0"/>
                        <a:t>Scotland </a:t>
                      </a:r>
                      <a:endParaRPr lang="en-IE" dirty="0"/>
                    </a:p>
                  </a:txBody>
                  <a:tcPr/>
                </a:tc>
                <a:tc>
                  <a:txBody>
                    <a:bodyPr/>
                    <a:lstStyle/>
                    <a:p>
                      <a:r>
                        <a:rPr lang="en-IE" dirty="0" smtClean="0"/>
                        <a:t>Wales </a:t>
                      </a:r>
                      <a:endParaRPr lang="en-IE" dirty="0"/>
                    </a:p>
                  </a:txBody>
                  <a:tcPr/>
                </a:tc>
                <a:tc>
                  <a:txBody>
                    <a:bodyPr/>
                    <a:lstStyle/>
                    <a:p>
                      <a:r>
                        <a:rPr lang="en-IE" dirty="0" smtClean="0"/>
                        <a:t>NI</a:t>
                      </a:r>
                      <a:endParaRPr lang="en-IE" dirty="0"/>
                    </a:p>
                  </a:txBody>
                  <a:tcPr/>
                </a:tc>
              </a:tr>
              <a:tr h="370840">
                <a:tc>
                  <a:txBody>
                    <a:bodyPr/>
                    <a:lstStyle/>
                    <a:p>
                      <a:r>
                        <a:rPr lang="en-IE" dirty="0" smtClean="0"/>
                        <a:t>England </a:t>
                      </a:r>
                      <a:endParaRPr lang="en-IE" dirty="0"/>
                    </a:p>
                  </a:txBody>
                  <a:tcPr/>
                </a:tc>
                <a:tc>
                  <a:txBody>
                    <a:bodyPr/>
                    <a:lstStyle/>
                    <a:p>
                      <a:r>
                        <a:rPr lang="en-IE" dirty="0" smtClean="0"/>
                        <a:t>Up to 9K</a:t>
                      </a:r>
                      <a:endParaRPr lang="en-IE" dirty="0"/>
                    </a:p>
                  </a:txBody>
                  <a:tcPr/>
                </a:tc>
                <a:tc>
                  <a:txBody>
                    <a:bodyPr/>
                    <a:lstStyle/>
                    <a:p>
                      <a:r>
                        <a:rPr lang="en-IE" dirty="0" smtClean="0"/>
                        <a:t>Up to 9K</a:t>
                      </a:r>
                    </a:p>
                    <a:p>
                      <a:endParaRPr lang="en-IE" dirty="0"/>
                    </a:p>
                  </a:txBody>
                  <a:tcPr/>
                </a:tc>
                <a:tc>
                  <a:txBody>
                    <a:bodyPr/>
                    <a:lstStyle/>
                    <a:p>
                      <a:r>
                        <a:rPr lang="en-IE" dirty="0" smtClean="0"/>
                        <a:t>Up to 9K</a:t>
                      </a:r>
                    </a:p>
                    <a:p>
                      <a:endParaRPr lang="en-IE" dirty="0"/>
                    </a:p>
                  </a:txBody>
                  <a:tcPr/>
                </a:tc>
                <a:tc>
                  <a:txBody>
                    <a:bodyPr/>
                    <a:lstStyle/>
                    <a:p>
                      <a:r>
                        <a:rPr lang="en-IE" dirty="0" smtClean="0"/>
                        <a:t>Up to 9K</a:t>
                      </a:r>
                    </a:p>
                    <a:p>
                      <a:endParaRPr lang="en-IE" dirty="0"/>
                    </a:p>
                  </a:txBody>
                  <a:tcPr/>
                </a:tc>
              </a:tr>
              <a:tr h="370840">
                <a:tc>
                  <a:txBody>
                    <a:bodyPr/>
                    <a:lstStyle/>
                    <a:p>
                      <a:r>
                        <a:rPr lang="en-IE" dirty="0" smtClean="0"/>
                        <a:t>Scotland </a:t>
                      </a:r>
                      <a:endParaRPr lang="en-IE" dirty="0"/>
                    </a:p>
                  </a:txBody>
                  <a:tcPr/>
                </a:tc>
                <a:tc>
                  <a:txBody>
                    <a:bodyPr/>
                    <a:lstStyle/>
                    <a:p>
                      <a:r>
                        <a:rPr lang="en-IE" dirty="0" smtClean="0"/>
                        <a:t>Up to 9K</a:t>
                      </a:r>
                    </a:p>
                    <a:p>
                      <a:endParaRPr lang="en-IE" dirty="0"/>
                    </a:p>
                  </a:txBody>
                  <a:tcPr/>
                </a:tc>
                <a:tc>
                  <a:txBody>
                    <a:bodyPr/>
                    <a:lstStyle/>
                    <a:p>
                      <a:r>
                        <a:rPr lang="en-IE" dirty="0" smtClean="0"/>
                        <a:t>No fee</a:t>
                      </a:r>
                      <a:endParaRPr lang="en-IE" dirty="0"/>
                    </a:p>
                  </a:txBody>
                  <a:tcPr/>
                </a:tc>
                <a:tc>
                  <a:txBody>
                    <a:bodyPr/>
                    <a:lstStyle/>
                    <a:p>
                      <a:r>
                        <a:rPr lang="en-IE" dirty="0" smtClean="0"/>
                        <a:t>Up to 9K</a:t>
                      </a:r>
                    </a:p>
                    <a:p>
                      <a:endParaRPr lang="en-IE" dirty="0"/>
                    </a:p>
                  </a:txBody>
                  <a:tcPr/>
                </a:tc>
                <a:tc>
                  <a:txBody>
                    <a:bodyPr/>
                    <a:lstStyle/>
                    <a:p>
                      <a:r>
                        <a:rPr lang="en-IE" dirty="0" smtClean="0"/>
                        <a:t>Up to 9K</a:t>
                      </a:r>
                    </a:p>
                    <a:p>
                      <a:endParaRPr lang="en-IE" dirty="0"/>
                    </a:p>
                  </a:txBody>
                  <a:tcPr/>
                </a:tc>
              </a:tr>
              <a:tr h="370840">
                <a:tc>
                  <a:txBody>
                    <a:bodyPr/>
                    <a:lstStyle/>
                    <a:p>
                      <a:r>
                        <a:rPr lang="en-IE" dirty="0" smtClean="0"/>
                        <a:t>Wales </a:t>
                      </a:r>
                      <a:endParaRPr lang="en-IE" dirty="0"/>
                    </a:p>
                  </a:txBody>
                  <a:tcPr/>
                </a:tc>
                <a:tc>
                  <a:txBody>
                    <a:bodyPr/>
                    <a:lstStyle/>
                    <a:p>
                      <a:r>
                        <a:rPr lang="en-IE" dirty="0" smtClean="0"/>
                        <a:t>Up to 9K</a:t>
                      </a:r>
                    </a:p>
                    <a:p>
                      <a:endParaRPr lang="en-IE" dirty="0"/>
                    </a:p>
                  </a:txBody>
                  <a:tcPr/>
                </a:tc>
                <a:tc>
                  <a:txBody>
                    <a:bodyPr/>
                    <a:lstStyle/>
                    <a:p>
                      <a:r>
                        <a:rPr lang="en-IE" dirty="0" smtClean="0"/>
                        <a:t>Up to 9K</a:t>
                      </a:r>
                    </a:p>
                    <a:p>
                      <a:endParaRPr lang="en-IE" dirty="0"/>
                    </a:p>
                  </a:txBody>
                  <a:tcPr/>
                </a:tc>
                <a:tc>
                  <a:txBody>
                    <a:bodyPr/>
                    <a:lstStyle/>
                    <a:p>
                      <a:r>
                        <a:rPr lang="en-IE" dirty="0" smtClean="0"/>
                        <a:t>Up to 9K</a:t>
                      </a:r>
                    </a:p>
                    <a:p>
                      <a:endParaRPr lang="en-IE" dirty="0"/>
                    </a:p>
                  </a:txBody>
                  <a:tcPr/>
                </a:tc>
                <a:tc>
                  <a:txBody>
                    <a:bodyPr/>
                    <a:lstStyle/>
                    <a:p>
                      <a:r>
                        <a:rPr lang="en-IE" dirty="0" smtClean="0"/>
                        <a:t>Up to 9K</a:t>
                      </a:r>
                    </a:p>
                    <a:p>
                      <a:endParaRPr lang="en-IE" dirty="0"/>
                    </a:p>
                  </a:txBody>
                  <a:tcPr/>
                </a:tc>
              </a:tr>
              <a:tr h="370840">
                <a:tc>
                  <a:txBody>
                    <a:bodyPr/>
                    <a:lstStyle/>
                    <a:p>
                      <a:r>
                        <a:rPr lang="en-IE" dirty="0" smtClean="0"/>
                        <a:t>NI</a:t>
                      </a:r>
                      <a:endParaRPr lang="en-IE" dirty="0"/>
                    </a:p>
                  </a:txBody>
                  <a:tcPr/>
                </a:tc>
                <a:tc>
                  <a:txBody>
                    <a:bodyPr/>
                    <a:lstStyle/>
                    <a:p>
                      <a:r>
                        <a:rPr lang="en-IE" dirty="0" smtClean="0"/>
                        <a:t>Up to 9K</a:t>
                      </a:r>
                    </a:p>
                    <a:p>
                      <a:endParaRPr lang="en-IE" dirty="0"/>
                    </a:p>
                  </a:txBody>
                  <a:tcPr/>
                </a:tc>
                <a:tc>
                  <a:txBody>
                    <a:bodyPr/>
                    <a:lstStyle/>
                    <a:p>
                      <a:r>
                        <a:rPr lang="en-IE" dirty="0" smtClean="0"/>
                        <a:t>Up to 9K</a:t>
                      </a:r>
                    </a:p>
                    <a:p>
                      <a:endParaRPr lang="en-IE" dirty="0"/>
                    </a:p>
                  </a:txBody>
                  <a:tcPr/>
                </a:tc>
                <a:tc>
                  <a:txBody>
                    <a:bodyPr/>
                    <a:lstStyle/>
                    <a:p>
                      <a:r>
                        <a:rPr lang="en-IE" dirty="0" smtClean="0"/>
                        <a:t>Up to 9K</a:t>
                      </a:r>
                    </a:p>
                    <a:p>
                      <a:endParaRPr lang="en-IE" dirty="0"/>
                    </a:p>
                  </a:txBody>
                  <a:tcPr/>
                </a:tc>
                <a:tc>
                  <a:txBody>
                    <a:bodyPr/>
                    <a:lstStyle/>
                    <a:p>
                      <a:r>
                        <a:rPr lang="en-IE" dirty="0" smtClean="0"/>
                        <a:t>Up to £3465.00</a:t>
                      </a:r>
                      <a:endParaRPr lang="en-IE" dirty="0"/>
                    </a:p>
                  </a:txBody>
                  <a:tcPr/>
                </a:tc>
              </a:tr>
              <a:tr h="370840">
                <a:tc>
                  <a:txBody>
                    <a:bodyPr/>
                    <a:lstStyle/>
                    <a:p>
                      <a:r>
                        <a:rPr lang="en-IE" dirty="0" smtClean="0"/>
                        <a:t>EU</a:t>
                      </a:r>
                      <a:endParaRPr lang="en-IE" dirty="0"/>
                    </a:p>
                  </a:txBody>
                  <a:tcPr/>
                </a:tc>
                <a:tc>
                  <a:txBody>
                    <a:bodyPr/>
                    <a:lstStyle/>
                    <a:p>
                      <a:r>
                        <a:rPr lang="en-IE" dirty="0" smtClean="0"/>
                        <a:t>Up to 9K</a:t>
                      </a:r>
                    </a:p>
                    <a:p>
                      <a:endParaRPr lang="en-IE" dirty="0"/>
                    </a:p>
                  </a:txBody>
                  <a:tcPr/>
                </a:tc>
                <a:tc>
                  <a:txBody>
                    <a:bodyPr/>
                    <a:lstStyle/>
                    <a:p>
                      <a:r>
                        <a:rPr lang="en-IE" dirty="0" smtClean="0">
                          <a:solidFill>
                            <a:srgbClr val="FF0000"/>
                          </a:solidFill>
                        </a:rPr>
                        <a:t>No fee </a:t>
                      </a:r>
                      <a:endParaRPr lang="en-IE" dirty="0">
                        <a:solidFill>
                          <a:srgbClr val="FF0000"/>
                        </a:solidFill>
                      </a:endParaRPr>
                    </a:p>
                  </a:txBody>
                  <a:tcPr/>
                </a:tc>
                <a:tc>
                  <a:txBody>
                    <a:bodyPr/>
                    <a:lstStyle/>
                    <a:p>
                      <a:r>
                        <a:rPr lang="en-IE" dirty="0" smtClean="0"/>
                        <a:t>Up to 9K</a:t>
                      </a:r>
                    </a:p>
                    <a:p>
                      <a:endParaRPr lang="en-IE" dirty="0"/>
                    </a:p>
                  </a:txBody>
                  <a:tcPr/>
                </a:tc>
                <a:tc>
                  <a:txBody>
                    <a:bodyPr/>
                    <a:lstStyle/>
                    <a:p>
                      <a:r>
                        <a:rPr lang="en-IE" dirty="0" smtClean="0"/>
                        <a:t>Up to £3465.00</a:t>
                      </a:r>
                      <a:endParaRPr lang="en-IE" dirty="0"/>
                    </a:p>
                  </a:txBody>
                  <a:tcPr/>
                </a:tc>
              </a:tr>
              <a:tr h="370840">
                <a:tc>
                  <a:txBody>
                    <a:bodyPr/>
                    <a:lstStyle/>
                    <a:p>
                      <a:r>
                        <a:rPr lang="en-IE" dirty="0" smtClean="0"/>
                        <a:t>Other International </a:t>
                      </a:r>
                      <a:endParaRPr lang="en-IE" dirty="0"/>
                    </a:p>
                  </a:txBody>
                  <a:tcPr/>
                </a:tc>
                <a:tc>
                  <a:txBody>
                    <a:bodyPr/>
                    <a:lstStyle/>
                    <a:p>
                      <a:r>
                        <a:rPr lang="en-IE" dirty="0" smtClean="0"/>
                        <a:t>Variable</a:t>
                      </a:r>
                      <a:r>
                        <a:rPr lang="en-IE" baseline="0" dirty="0" smtClean="0"/>
                        <a:t> </a:t>
                      </a:r>
                      <a:endParaRPr lang="en-IE" dirty="0"/>
                    </a:p>
                  </a:txBody>
                  <a:tcPr/>
                </a:tc>
                <a:tc>
                  <a:txBody>
                    <a:bodyPr/>
                    <a:lstStyle/>
                    <a:p>
                      <a:r>
                        <a:rPr lang="en-IE" dirty="0" smtClean="0"/>
                        <a:t>Variable </a:t>
                      </a:r>
                    </a:p>
                    <a:p>
                      <a:endParaRPr lang="en-IE" dirty="0"/>
                    </a:p>
                  </a:txBody>
                  <a:tcPr/>
                </a:tc>
                <a:tc>
                  <a:txBody>
                    <a:bodyPr/>
                    <a:lstStyle/>
                    <a:p>
                      <a:r>
                        <a:rPr lang="en-IE" dirty="0" smtClean="0"/>
                        <a:t>Variable </a:t>
                      </a:r>
                    </a:p>
                    <a:p>
                      <a:endParaRPr lang="en-IE" dirty="0"/>
                    </a:p>
                  </a:txBody>
                  <a:tcPr/>
                </a:tc>
                <a:tc>
                  <a:txBody>
                    <a:bodyPr/>
                    <a:lstStyle/>
                    <a:p>
                      <a:r>
                        <a:rPr lang="en-IE" dirty="0" smtClean="0"/>
                        <a:t>Variable </a:t>
                      </a:r>
                    </a:p>
                    <a:p>
                      <a:endParaRPr lang="en-IE" dirty="0"/>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E" dirty="0" smtClean="0"/>
              <a:t>NHS Courses: </a:t>
            </a:r>
            <a:endParaRPr lang="en-IE" dirty="0"/>
          </a:p>
        </p:txBody>
      </p:sp>
      <p:sp>
        <p:nvSpPr>
          <p:cNvPr id="5" name="Content Placeholder 4"/>
          <p:cNvSpPr>
            <a:spLocks noGrp="1"/>
          </p:cNvSpPr>
          <p:nvPr>
            <p:ph idx="1"/>
          </p:nvPr>
        </p:nvSpPr>
        <p:spPr/>
        <p:txBody>
          <a:bodyPr>
            <a:normAutofit fontScale="92500" lnSpcReduction="10000"/>
          </a:bodyPr>
          <a:lstStyle/>
          <a:p>
            <a:pPr marL="119062" indent="0">
              <a:buFont typeface="Wingdings 2" pitchFamily="18" charset="2"/>
              <a:buNone/>
              <a:defRPr/>
            </a:pPr>
            <a:r>
              <a:rPr lang="en-IE" sz="2400" b="1" dirty="0" smtClean="0"/>
              <a:t>The following programmes are funded by the NHS and UK and EU students are not required to pay fees, subject to EU status: </a:t>
            </a:r>
          </a:p>
          <a:p>
            <a:pPr>
              <a:defRPr/>
            </a:pPr>
            <a:r>
              <a:rPr lang="en-IE" sz="1400" dirty="0" smtClean="0"/>
              <a:t>Doctor/ Dentist</a:t>
            </a:r>
          </a:p>
          <a:p>
            <a:pPr>
              <a:defRPr/>
            </a:pPr>
            <a:r>
              <a:rPr lang="en-IE" sz="1400" dirty="0" smtClean="0"/>
              <a:t>Chiropodist (including podiatrist) </a:t>
            </a:r>
          </a:p>
          <a:p>
            <a:pPr>
              <a:defRPr/>
            </a:pPr>
            <a:r>
              <a:rPr lang="en-IE" sz="1400" dirty="0" smtClean="0"/>
              <a:t>Adult Nursing </a:t>
            </a:r>
          </a:p>
          <a:p>
            <a:pPr>
              <a:defRPr/>
            </a:pPr>
            <a:r>
              <a:rPr lang="en-IE" sz="1400" dirty="0" smtClean="0"/>
              <a:t>Children's Nursing </a:t>
            </a:r>
          </a:p>
          <a:p>
            <a:pPr>
              <a:defRPr/>
            </a:pPr>
            <a:r>
              <a:rPr lang="en-IE" sz="1400" dirty="0" smtClean="0"/>
              <a:t>Mental Health Nursing </a:t>
            </a:r>
          </a:p>
          <a:p>
            <a:pPr>
              <a:defRPr/>
            </a:pPr>
            <a:r>
              <a:rPr lang="en-IE" sz="1400" dirty="0" smtClean="0"/>
              <a:t>Learning Disability Nursing </a:t>
            </a:r>
          </a:p>
          <a:p>
            <a:pPr>
              <a:defRPr/>
            </a:pPr>
            <a:r>
              <a:rPr lang="en-IE" sz="1400" dirty="0" smtClean="0"/>
              <a:t>Dietetics </a:t>
            </a:r>
          </a:p>
          <a:p>
            <a:pPr>
              <a:defRPr/>
            </a:pPr>
            <a:r>
              <a:rPr lang="en-IE" sz="1400" dirty="0" smtClean="0"/>
              <a:t>Midwifery </a:t>
            </a:r>
          </a:p>
          <a:p>
            <a:pPr>
              <a:defRPr/>
            </a:pPr>
            <a:r>
              <a:rPr lang="en-IE" sz="1400" dirty="0" smtClean="0"/>
              <a:t>Physiotherapy </a:t>
            </a:r>
          </a:p>
          <a:p>
            <a:pPr>
              <a:defRPr/>
            </a:pPr>
            <a:r>
              <a:rPr lang="en-IE" sz="1400" dirty="0" smtClean="0"/>
              <a:t>Speech and Language therapy </a:t>
            </a:r>
          </a:p>
          <a:p>
            <a:pPr>
              <a:defRPr/>
            </a:pPr>
            <a:r>
              <a:rPr lang="en-IE" sz="1400" dirty="0" smtClean="0"/>
              <a:t>Audiologist </a:t>
            </a:r>
          </a:p>
          <a:p>
            <a:pPr>
              <a:defRPr/>
            </a:pPr>
            <a:r>
              <a:rPr lang="en-IE" sz="1400" dirty="0" smtClean="0"/>
              <a:t>Radiography </a:t>
            </a:r>
          </a:p>
          <a:p>
            <a:pPr>
              <a:defRPr/>
            </a:pPr>
            <a:r>
              <a:rPr lang="en-IE" sz="1400" dirty="0" smtClean="0"/>
              <a:t>Radiotherapy </a:t>
            </a:r>
          </a:p>
          <a:p>
            <a:pPr>
              <a:defRPr/>
            </a:pPr>
            <a:r>
              <a:rPr lang="en-IE" sz="1400" dirty="0" smtClean="0"/>
              <a:t>Research Clinical Psychology </a:t>
            </a:r>
          </a:p>
          <a:p>
            <a:pPr>
              <a:defRPr/>
            </a:pPr>
            <a:r>
              <a:rPr lang="en-IE" sz="1400" dirty="0" smtClean="0"/>
              <a:t>Occupational therapy </a:t>
            </a:r>
          </a:p>
          <a:p>
            <a:pPr>
              <a:defRPr/>
            </a:pPr>
            <a:r>
              <a:rPr lang="en-IE" sz="1400" dirty="0" smtClean="0"/>
              <a:t>Dental hygienist/ or </a:t>
            </a:r>
            <a:r>
              <a:rPr lang="en-IE" sz="1400" dirty="0"/>
              <a:t>D</a:t>
            </a:r>
            <a:r>
              <a:rPr lang="en-IE" sz="1400" dirty="0" smtClean="0"/>
              <a:t>ental Therapist</a:t>
            </a:r>
          </a:p>
          <a:p>
            <a:pPr marL="119062" indent="0">
              <a:buFont typeface="Wingdings 2" pitchFamily="18" charset="2"/>
              <a:buNone/>
              <a:defRPr/>
            </a:pPr>
            <a:r>
              <a:rPr lang="en-IE" sz="1400" dirty="0" smtClean="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fontAlgn="auto" hangingPunct="1">
              <a:spcAft>
                <a:spcPts val="0"/>
              </a:spcAft>
              <a:defRPr/>
            </a:pPr>
            <a:r>
              <a:rPr lang="en-US" sz="4400" dirty="0" smtClean="0">
                <a:solidFill>
                  <a:schemeClr val="accent1">
                    <a:satMod val="150000"/>
                  </a:schemeClr>
                </a:solidFill>
              </a:rPr>
              <a:t>Now make a shortlist</a:t>
            </a:r>
            <a:endParaRPr lang="en-US" sz="4400" dirty="0">
              <a:solidFill>
                <a:schemeClr val="accent1">
                  <a:satMod val="150000"/>
                </a:schemeClr>
              </a:solidFill>
            </a:endParaRPr>
          </a:p>
        </p:txBody>
      </p:sp>
      <p:sp>
        <p:nvSpPr>
          <p:cNvPr id="10" name="Content Placeholder 9"/>
          <p:cNvSpPr>
            <a:spLocks noGrp="1"/>
          </p:cNvSpPr>
          <p:nvPr>
            <p:ph idx="1"/>
          </p:nvPr>
        </p:nvSpPr>
        <p:spPr/>
        <p:txBody>
          <a:bodyPr rtlCol="0">
            <a:normAutofit lnSpcReduction="10000"/>
          </a:bodyPr>
          <a:lstStyle/>
          <a:p>
            <a:pPr marL="438912" indent="-320040" eaLnBrk="1" fontAlgn="auto" hangingPunct="1">
              <a:spcBef>
                <a:spcPts val="0"/>
              </a:spcBef>
              <a:spcAft>
                <a:spcPts val="0"/>
              </a:spcAft>
              <a:buFont typeface="Wingdings 2"/>
              <a:buChar char=""/>
              <a:defRPr/>
            </a:pPr>
            <a:r>
              <a:rPr lang="en-US" sz="2800" dirty="0" smtClean="0"/>
              <a:t>Once students have researched  the courses and universities they would like to apply to, they should put together a shortlist.</a:t>
            </a:r>
          </a:p>
          <a:p>
            <a:pPr marL="438912" indent="-320040" eaLnBrk="1" fontAlgn="auto" hangingPunct="1">
              <a:spcBef>
                <a:spcPts val="0"/>
              </a:spcBef>
              <a:spcAft>
                <a:spcPts val="0"/>
              </a:spcAft>
              <a:buFont typeface="Wingdings 2"/>
              <a:buNone/>
              <a:defRPr/>
            </a:pPr>
            <a:endParaRPr lang="en-US" sz="2800" dirty="0" smtClean="0"/>
          </a:p>
          <a:p>
            <a:pPr marL="438912" indent="-320040" eaLnBrk="1" fontAlgn="auto" hangingPunct="1">
              <a:spcBef>
                <a:spcPts val="0"/>
              </a:spcBef>
              <a:spcAft>
                <a:spcPts val="0"/>
              </a:spcAft>
              <a:buFont typeface="Wingdings 2"/>
              <a:buChar char=""/>
              <a:defRPr/>
            </a:pPr>
            <a:r>
              <a:rPr lang="en-US" sz="2800" dirty="0" smtClean="0"/>
              <a:t>Draw up a list of five choices  (</a:t>
            </a:r>
            <a:r>
              <a:rPr lang="en-US" sz="2800" b="1" dirty="0" smtClean="0"/>
              <a:t>except medicine  dentistry and veterinary science, students are limited to four choices in these fields)</a:t>
            </a:r>
          </a:p>
          <a:p>
            <a:pPr marL="438912" indent="-320040" eaLnBrk="1" fontAlgn="auto" hangingPunct="1">
              <a:spcBef>
                <a:spcPts val="0"/>
              </a:spcBef>
              <a:spcAft>
                <a:spcPts val="0"/>
              </a:spcAft>
              <a:buFont typeface="Wingdings 2"/>
              <a:buNone/>
              <a:defRPr/>
            </a:pPr>
            <a:endParaRPr lang="en-US" sz="2800" b="1" dirty="0" smtClean="0"/>
          </a:p>
          <a:p>
            <a:pPr marL="438912" indent="-320040" eaLnBrk="1" fontAlgn="auto" hangingPunct="1">
              <a:spcBef>
                <a:spcPts val="0"/>
              </a:spcBef>
              <a:spcAft>
                <a:spcPts val="0"/>
              </a:spcAft>
              <a:buFont typeface="Wingdings 2"/>
              <a:buChar char=""/>
              <a:defRPr/>
            </a:pPr>
            <a:r>
              <a:rPr lang="en-US" sz="2800" dirty="0" smtClean="0"/>
              <a:t>Universities will only receive the details of the course and courses that students have applied to  within their institution. </a:t>
            </a:r>
          </a:p>
          <a:p>
            <a:pPr marL="438912" indent="-320040" eaLnBrk="1" fontAlgn="auto" hangingPunct="1">
              <a:spcBef>
                <a:spcPts val="0"/>
              </a:spcBef>
              <a:spcAft>
                <a:spcPts val="0"/>
              </a:spcAft>
              <a:buFont typeface="Wingdings 2"/>
              <a:buNone/>
              <a:defRPr/>
            </a:pPr>
            <a:endParaRPr lang="en-US" sz="2400" dirty="0" smtClean="0"/>
          </a:p>
          <a:p>
            <a:pPr marL="438912" indent="-320040" eaLnBrk="1" fontAlgn="auto" hangingPunct="1">
              <a:spcBef>
                <a:spcPts val="0"/>
              </a:spcBef>
              <a:spcAft>
                <a:spcPts val="0"/>
              </a:spcAft>
              <a:buFont typeface="Wingdings 2"/>
              <a:buChar char=""/>
              <a:defRPr/>
            </a:pP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eaLnBrk="1" fontAlgn="auto" hangingPunct="1">
              <a:spcAft>
                <a:spcPts val="0"/>
              </a:spcAft>
              <a:defRPr/>
            </a:pPr>
            <a:r>
              <a:rPr lang="en-US" sz="2400" dirty="0" smtClean="0">
                <a:solidFill>
                  <a:schemeClr val="accent1">
                    <a:satMod val="150000"/>
                  </a:schemeClr>
                </a:solidFill>
              </a:rPr>
              <a:t>Completing the form</a:t>
            </a:r>
            <a:endParaRPr lang="en-US" sz="2400" dirty="0">
              <a:solidFill>
                <a:schemeClr val="accent1">
                  <a:satMod val="150000"/>
                </a:schemeClr>
              </a:solidFill>
            </a:endParaRPr>
          </a:p>
        </p:txBody>
      </p:sp>
      <p:pic>
        <p:nvPicPr>
          <p:cNvPr id="9" name="Picture Placeholder 8" descr="small_oxford.jpg"/>
          <p:cNvPicPr>
            <a:picLocks noGrp="1" noChangeAspect="1"/>
          </p:cNvPicPr>
          <p:nvPr>
            <p:ph type="pic" idx="1"/>
          </p:nvPr>
        </p:nvPicPr>
        <p:blipFill>
          <a:blip r:embed="rId2" cstate="email"/>
          <a:srcRect l="5600" r="5600"/>
          <a:stretch>
            <a:fillRect/>
          </a:stretch>
        </p:blipFill>
        <p:spPr>
          <a:effectLst>
            <a:softEdge rad="112500"/>
          </a:effectLst>
        </p:spPr>
      </p:pic>
      <p:sp>
        <p:nvSpPr>
          <p:cNvPr id="2" name="Text Placeholder 1"/>
          <p:cNvSpPr>
            <a:spLocks noGrp="1"/>
          </p:cNvSpPr>
          <p:nvPr>
            <p:ph type="body" sz="half" idx="2"/>
          </p:nvPr>
        </p:nvSpPr>
        <p:spPr/>
        <p:txBody>
          <a:bodyPr>
            <a:normAutofit fontScale="47500" lnSpcReduction="20000"/>
          </a:bodyPr>
          <a:lstStyle/>
          <a:p>
            <a:pPr eaLnBrk="1" hangingPunct="1">
              <a:buFont typeface="Arial" charset="0"/>
              <a:buChar char="•"/>
            </a:pPr>
            <a:r>
              <a:rPr lang="en-US" sz="2800" smtClean="0"/>
              <a:t> </a:t>
            </a:r>
            <a:r>
              <a:rPr lang="en-US" sz="2000" smtClean="0"/>
              <a:t>Online: Log on to </a:t>
            </a:r>
            <a:r>
              <a:rPr lang="en-US" sz="2000" b="1" smtClean="0">
                <a:hlinkClick r:id="rId3"/>
              </a:rPr>
              <a:t>www.ucas.com</a:t>
            </a:r>
            <a:r>
              <a:rPr lang="en-US" sz="2000" b="1" smtClean="0"/>
              <a:t> </a:t>
            </a:r>
            <a:r>
              <a:rPr lang="en-US" sz="2400" smtClean="0"/>
              <a:t> </a:t>
            </a:r>
          </a:p>
          <a:p>
            <a:pPr eaLnBrk="1" hangingPunct="1"/>
            <a:endParaRPr lang="en-US" sz="2800" smtClean="0"/>
          </a:p>
          <a:p>
            <a:pPr eaLnBrk="1" hangingPunct="1">
              <a:buFont typeface="Arial" charset="0"/>
              <a:buChar char="•"/>
            </a:pPr>
            <a:r>
              <a:rPr lang="en-US" sz="2000" b="1" smtClean="0"/>
              <a:t>You have the choice of applying individually or through your school</a:t>
            </a:r>
          </a:p>
          <a:p>
            <a:pPr eaLnBrk="1" hangingPunct="1">
              <a:buFont typeface="Arial" charset="0"/>
              <a:buChar char="•"/>
            </a:pPr>
            <a:r>
              <a:rPr lang="en-IE" sz="2000" b="1" smtClean="0"/>
              <a:t>If you are applying through the school get the </a:t>
            </a:r>
            <a:r>
              <a:rPr lang="en-IE" sz="2000" b="1" u="sng" smtClean="0"/>
              <a:t>buzzword </a:t>
            </a:r>
            <a:r>
              <a:rPr lang="en-IE" sz="2000" b="1" smtClean="0"/>
              <a:t>from your Guidance Counsellor </a:t>
            </a:r>
            <a:endParaRPr lang="en-US" sz="2000" b="1" smtClean="0"/>
          </a:p>
          <a:p>
            <a:pPr eaLnBrk="1" hangingPunct="1"/>
            <a:endParaRPr lang="en-US" sz="2000" b="1" smtClean="0"/>
          </a:p>
        </p:txBody>
      </p:sp>
    </p:spTree>
  </p:cSld>
  <p:clrMapOvr>
    <a:masterClrMapping/>
  </p:clrMapOvr>
  <p:transition advTm="5573"/>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Sections to be filled In</a:t>
            </a:r>
            <a:endParaRPr lang="en-US" dirty="0">
              <a:solidFill>
                <a:schemeClr val="accent1">
                  <a:satMod val="150000"/>
                </a:schemeClr>
              </a:solidFill>
            </a:endParaRPr>
          </a:p>
        </p:txBody>
      </p:sp>
      <p:sp>
        <p:nvSpPr>
          <p:cNvPr id="2" name="Text Placeholder 1"/>
          <p:cNvSpPr>
            <a:spLocks noGrp="1"/>
          </p:cNvSpPr>
          <p:nvPr>
            <p:ph sz="half" idx="1"/>
          </p:nvPr>
        </p:nvSpPr>
        <p:spPr/>
        <p:txBody>
          <a:bodyPr/>
          <a:lstStyle/>
          <a:p>
            <a:pPr eaLnBrk="1" hangingPunct="1">
              <a:buFont typeface="Arial" charset="0"/>
              <a:buChar char="•"/>
            </a:pPr>
            <a:r>
              <a:rPr lang="en-US" sz="2400" b="1" smtClean="0"/>
              <a:t>Personal details</a:t>
            </a:r>
          </a:p>
          <a:p>
            <a:pPr eaLnBrk="1" hangingPunct="1">
              <a:buFont typeface="Arial" charset="0"/>
              <a:buChar char="•"/>
            </a:pPr>
            <a:r>
              <a:rPr lang="en-US" sz="2400" b="1" smtClean="0"/>
              <a:t>5 Choices </a:t>
            </a:r>
          </a:p>
          <a:p>
            <a:pPr eaLnBrk="1" hangingPunct="1">
              <a:buFont typeface="Arial" charset="0"/>
              <a:buChar char="•"/>
            </a:pPr>
            <a:r>
              <a:rPr lang="en-US" sz="2400" b="1" smtClean="0"/>
              <a:t>Education History             </a:t>
            </a:r>
          </a:p>
          <a:p>
            <a:pPr eaLnBrk="1" hangingPunct="1">
              <a:buFont typeface="Arial" charset="0"/>
              <a:buChar char="•"/>
            </a:pPr>
            <a:r>
              <a:rPr lang="en-US" sz="2400" b="1" smtClean="0"/>
              <a:t>Employment                     </a:t>
            </a:r>
          </a:p>
          <a:p>
            <a:pPr eaLnBrk="1" hangingPunct="1">
              <a:buFont typeface="Arial" charset="0"/>
              <a:buChar char="•"/>
            </a:pPr>
            <a:r>
              <a:rPr lang="en-US" sz="2400" b="1" smtClean="0"/>
              <a:t>Personal statement </a:t>
            </a:r>
          </a:p>
          <a:p>
            <a:pPr eaLnBrk="1" hangingPunct="1">
              <a:buFont typeface="Arial" charset="0"/>
              <a:buChar char="•"/>
            </a:pPr>
            <a:r>
              <a:rPr lang="en-US" sz="2400" b="1" smtClean="0"/>
              <a:t>Predicted Grades           </a:t>
            </a:r>
          </a:p>
          <a:p>
            <a:pPr eaLnBrk="1" hangingPunct="1">
              <a:buFont typeface="Arial" charset="0"/>
              <a:buChar char="•"/>
            </a:pPr>
            <a:r>
              <a:rPr lang="en-US" sz="2400" b="1" smtClean="0"/>
              <a:t>Reference </a:t>
            </a:r>
          </a:p>
          <a:p>
            <a:pPr eaLnBrk="1" hangingPunct="1">
              <a:buFont typeface="Arial" charset="0"/>
              <a:buChar char="•"/>
            </a:pPr>
            <a:r>
              <a:rPr lang="en-US" sz="2400" b="1" smtClean="0"/>
              <a:t>Declaration </a:t>
            </a:r>
          </a:p>
          <a:p>
            <a:pPr eaLnBrk="1" hangingPunct="1">
              <a:buFont typeface="Arial" charset="0"/>
              <a:buChar char="•"/>
            </a:pPr>
            <a:r>
              <a:rPr lang="en-US" sz="2400" b="1" smtClean="0"/>
              <a:t>Pay and send</a:t>
            </a:r>
          </a:p>
          <a:p>
            <a:pPr eaLnBrk="1" hangingPunct="1"/>
            <a:endParaRPr lang="en-US" sz="2400" smtClean="0"/>
          </a:p>
        </p:txBody>
      </p:sp>
      <p:pic>
        <p:nvPicPr>
          <p:cNvPr id="10" name="Content Placeholder 9" descr="filloutform.jpg"/>
          <p:cNvPicPr>
            <a:picLocks noGrp="1" noChangeAspect="1"/>
          </p:cNvPicPr>
          <p:nvPr>
            <p:ph sz="half" idx="2"/>
          </p:nvPr>
        </p:nvPicPr>
        <p:blipFill>
          <a:blip r:embed="rId2" cstate="email"/>
          <a:stretch>
            <a:fillRect/>
          </a:stretch>
        </p:blipFill>
        <p:spPr>
          <a:xfrm>
            <a:off x="5881687" y="2786856"/>
            <a:ext cx="1571625" cy="2152650"/>
          </a:xfrm>
          <a:effectLst>
            <a:softEdge rad="112500"/>
          </a:effectLst>
        </p:spPr>
      </p:pic>
    </p:spTree>
  </p:cSld>
  <p:clrMapOvr>
    <a:masterClrMapping/>
  </p:clrMapOvr>
  <p:transition advTm="4946"/>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2000"/>
                                        <p:tgtEl>
                                          <p:spTgt spid="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2000"/>
                                        <p:tgtEl>
                                          <p:spTgt spid="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2000"/>
                                        <p:tgtEl>
                                          <p:spTgt spid="2">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2000"/>
                                        <p:tgtEl>
                                          <p:spTgt spid="2">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2800" dirty="0" smtClean="0">
                <a:solidFill>
                  <a:schemeClr val="accent1">
                    <a:satMod val="150000"/>
                  </a:schemeClr>
                </a:solidFill>
              </a:rPr>
              <a:t>Choices Section </a:t>
            </a:r>
            <a:endParaRPr lang="en-US" sz="2800" dirty="0">
              <a:solidFill>
                <a:schemeClr val="accent1">
                  <a:satMod val="150000"/>
                </a:schemeClr>
              </a:solidFill>
            </a:endParaRPr>
          </a:p>
        </p:txBody>
      </p:sp>
      <p:pic>
        <p:nvPicPr>
          <p:cNvPr id="29699" name="Content Placeholder 4" descr="Ucastracksmall.gif"/>
          <p:cNvPicPr>
            <a:picLocks noGrp="1" noChangeAspect="1"/>
          </p:cNvPicPr>
          <p:nvPr>
            <p:ph idx="1"/>
          </p:nvPr>
        </p:nvPicPr>
        <p:blipFill>
          <a:blip r:embed="rId2" cstate="email"/>
          <a:srcRect/>
          <a:stretch>
            <a:fillRect/>
          </a:stretch>
        </p:blipFill>
        <p:spPr>
          <a:xfrm>
            <a:off x="2987824" y="1844824"/>
            <a:ext cx="5977834" cy="4482951"/>
          </a:xfrm>
        </p:spPr>
      </p:pic>
      <p:sp>
        <p:nvSpPr>
          <p:cNvPr id="29700" name="Text Placeholder 3"/>
          <p:cNvSpPr>
            <a:spLocks noGrp="1"/>
          </p:cNvSpPr>
          <p:nvPr>
            <p:ph type="body" sz="half" idx="2"/>
          </p:nvPr>
        </p:nvSpPr>
        <p:spPr/>
        <p:txBody>
          <a:bodyPr/>
          <a:lstStyle/>
          <a:p>
            <a:pPr eaLnBrk="1" hangingPunct="1">
              <a:buFont typeface="Arial" charset="0"/>
              <a:buChar char="•"/>
            </a:pPr>
            <a:r>
              <a:rPr lang="en-US" sz="2000" smtClean="0"/>
              <a:t>Five Choices </a:t>
            </a:r>
          </a:p>
          <a:p>
            <a:pPr eaLnBrk="1" hangingPunct="1"/>
            <a:endParaRPr lang="en-US" sz="2000" smtClean="0"/>
          </a:p>
          <a:p>
            <a:pPr eaLnBrk="1" hangingPunct="1">
              <a:buFont typeface="Arial" charset="0"/>
              <a:buChar char="•"/>
            </a:pPr>
            <a:r>
              <a:rPr lang="en-US" sz="2000" smtClean="0"/>
              <a:t>Each chosen course will have a </a:t>
            </a:r>
            <a:r>
              <a:rPr lang="en-US" sz="2000" b="1" smtClean="0">
                <a:solidFill>
                  <a:srgbClr val="FF0000"/>
                </a:solidFill>
              </a:rPr>
              <a:t>code</a:t>
            </a:r>
            <a:r>
              <a:rPr lang="en-US" sz="2000" smtClean="0">
                <a:solidFill>
                  <a:srgbClr val="FF0000"/>
                </a:solidFill>
              </a:rPr>
              <a:t> </a:t>
            </a:r>
          </a:p>
          <a:p>
            <a:pPr eaLnBrk="1" hangingPunct="1">
              <a:buFont typeface="Arial" charset="0"/>
              <a:buChar char="•"/>
            </a:pPr>
            <a:r>
              <a:rPr lang="en-US" sz="2000" smtClean="0">
                <a:solidFill>
                  <a:srgbClr val="FF0000"/>
                </a:solidFill>
              </a:rPr>
              <a:t>Institution Code</a:t>
            </a:r>
          </a:p>
          <a:p>
            <a:pPr eaLnBrk="1" hangingPunct="1">
              <a:buFont typeface="Arial" charset="0"/>
              <a:buChar char="•"/>
            </a:pPr>
            <a:endParaRPr lang="en-US" sz="2000" smtClean="0"/>
          </a:p>
          <a:p>
            <a:pPr eaLnBrk="1" hangingPunct="1">
              <a:buFont typeface="Arial" charset="0"/>
              <a:buChar char="•"/>
            </a:pPr>
            <a:r>
              <a:rPr lang="en-US" sz="2000" smtClean="0"/>
              <a:t>The </a:t>
            </a:r>
            <a:r>
              <a:rPr lang="en-US" sz="2000" b="1" smtClean="0"/>
              <a:t>code</a:t>
            </a:r>
            <a:r>
              <a:rPr lang="en-US" sz="2000" smtClean="0"/>
              <a:t> can be found by clicking on  </a:t>
            </a:r>
            <a:r>
              <a:rPr lang="en-US" sz="2000" b="1" smtClean="0">
                <a:solidFill>
                  <a:srgbClr val="FF0000"/>
                </a:solidFill>
              </a:rPr>
              <a:t>course search  </a:t>
            </a:r>
          </a:p>
          <a:p>
            <a:pPr eaLnBrk="1" hangingPunct="1">
              <a:buFont typeface="Arial" charset="0"/>
              <a:buChar char="•"/>
            </a:pPr>
            <a:r>
              <a:rPr lang="en-US" sz="2000" b="1" smtClean="0"/>
              <a:t>Point of Entry = 1</a:t>
            </a:r>
          </a:p>
          <a:p>
            <a:pPr eaLnBrk="1" hangingPunct="1">
              <a:buFont typeface="Arial" charset="0"/>
              <a:buChar char="•"/>
            </a:pPr>
            <a:r>
              <a:rPr lang="en-US" sz="2000" b="1" smtClean="0"/>
              <a:t>Campus = Main site </a:t>
            </a:r>
          </a:p>
          <a:p>
            <a:pPr eaLnBrk="1" hangingPunct="1">
              <a:buFont typeface="Arial" charset="0"/>
              <a:buChar char="•"/>
            </a:pPr>
            <a:endParaRPr lang="en-US" sz="2000" b="1" smtClean="0"/>
          </a:p>
          <a:p>
            <a:pPr eaLnBrk="1" hangingPunct="1"/>
            <a:r>
              <a:rPr lang="en-US" sz="2000" smtClean="0"/>
              <a:t>	</a:t>
            </a:r>
          </a:p>
          <a:p>
            <a:pPr eaLnBrk="1" hangingPunct="1">
              <a:buFont typeface="Arial" charset="0"/>
              <a:buChar char="•"/>
            </a:pPr>
            <a:endParaRPr lang="en-US" sz="2000" smtClean="0"/>
          </a:p>
          <a:p>
            <a:pPr eaLnBrk="1" hangingPunct="1">
              <a:buFont typeface="Arial" charset="0"/>
              <a:buChar char="•"/>
            </a:pPr>
            <a:endParaRPr lang="en-US" sz="2800" smtClean="0"/>
          </a:p>
          <a:p>
            <a:pPr eaLnBrk="1" hangingPunct="1">
              <a:buFont typeface="Arial" charset="0"/>
              <a:buChar char="•"/>
            </a:pPr>
            <a:endParaRPr lang="en-US" sz="2800" smtClean="0"/>
          </a:p>
          <a:p>
            <a:pPr eaLnBrk="1" hangingPunct="1">
              <a:buFont typeface="Arial" charset="0"/>
              <a:buChar char="•"/>
            </a:pPr>
            <a:endParaRPr lang="en-US" sz="280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Your Personal </a:t>
            </a:r>
            <a:r>
              <a:rPr dirty="0" smtClean="0">
                <a:solidFill>
                  <a:schemeClr val="accent1">
                    <a:satMod val="150000"/>
                  </a:schemeClr>
                </a:solidFill>
              </a:rPr>
              <a:t>Statement:</a:t>
            </a:r>
            <a:r>
              <a:rPr lang="en-US" dirty="0" smtClean="0">
                <a:solidFill>
                  <a:schemeClr val="accent1">
                    <a:satMod val="150000"/>
                  </a:schemeClr>
                </a:solidFill>
              </a:rPr>
              <a:t> </a:t>
            </a:r>
            <a:endParaRPr lang="en-US" dirty="0">
              <a:solidFill>
                <a:schemeClr val="accent1">
                  <a:satMod val="150000"/>
                </a:schemeClr>
              </a:solidFill>
            </a:endParaRPr>
          </a:p>
        </p:txBody>
      </p:sp>
      <p:sp>
        <p:nvSpPr>
          <p:cNvPr id="2" name="Text Placeholder 1"/>
          <p:cNvSpPr>
            <a:spLocks noGrp="1"/>
          </p:cNvSpPr>
          <p:nvPr>
            <p:ph idx="1"/>
          </p:nvPr>
        </p:nvSpPr>
        <p:spPr/>
        <p:txBody>
          <a:bodyPr rtlCol="0">
            <a:normAutofit fontScale="25000" lnSpcReduction="20000"/>
          </a:bodyPr>
          <a:lstStyle/>
          <a:p>
            <a:pPr marL="438912" indent="-320040" eaLnBrk="1" fontAlgn="auto" hangingPunct="1">
              <a:spcBef>
                <a:spcPts val="0"/>
              </a:spcBef>
              <a:spcAft>
                <a:spcPts val="0"/>
              </a:spcAft>
              <a:buFont typeface="Wingdings 2"/>
              <a:buNone/>
              <a:defRPr/>
            </a:pPr>
            <a:r>
              <a:rPr lang="en-US" sz="8000" dirty="0" smtClean="0"/>
              <a:t>What interests you about your chosen course. Tell the universities and colleges why they should want you. </a:t>
            </a:r>
          </a:p>
          <a:p>
            <a:pPr marL="438912" indent="-320040" eaLnBrk="1" fontAlgn="auto" hangingPunct="1">
              <a:spcBef>
                <a:spcPts val="0"/>
              </a:spcBef>
              <a:spcAft>
                <a:spcPts val="0"/>
              </a:spcAft>
              <a:buFont typeface="Wingdings 2"/>
              <a:buChar char=""/>
              <a:defRPr/>
            </a:pPr>
            <a:r>
              <a:rPr lang="en-US" sz="8000" dirty="0" smtClean="0"/>
              <a:t>Include details of what you have read about the subject. </a:t>
            </a:r>
          </a:p>
          <a:p>
            <a:pPr marL="438912" indent="-320040" eaLnBrk="1" fontAlgn="auto" hangingPunct="1">
              <a:spcBef>
                <a:spcPts val="0"/>
              </a:spcBef>
              <a:spcAft>
                <a:spcPts val="0"/>
              </a:spcAft>
              <a:buFont typeface="Wingdings 2"/>
              <a:buChar char=""/>
              <a:defRPr/>
            </a:pPr>
            <a:endParaRPr lang="en-US" sz="8000" dirty="0" smtClean="0"/>
          </a:p>
          <a:p>
            <a:pPr marL="438912" indent="-320040" eaLnBrk="1" fontAlgn="auto" hangingPunct="1">
              <a:spcBef>
                <a:spcPts val="0"/>
              </a:spcBef>
              <a:spcAft>
                <a:spcPts val="0"/>
              </a:spcAft>
              <a:buFont typeface="Wingdings 2"/>
              <a:buChar char=""/>
              <a:defRPr/>
            </a:pPr>
            <a:r>
              <a:rPr lang="en-US" sz="8000" dirty="0" smtClean="0"/>
              <a:t>What career plans you have for when you complete your course. </a:t>
            </a:r>
          </a:p>
          <a:p>
            <a:pPr marL="438912" indent="-320040" eaLnBrk="1" fontAlgn="auto" hangingPunct="1">
              <a:spcBef>
                <a:spcPts val="0"/>
              </a:spcBef>
              <a:spcAft>
                <a:spcPts val="0"/>
              </a:spcAft>
              <a:buFont typeface="Wingdings 2"/>
              <a:buChar char=""/>
              <a:defRPr/>
            </a:pPr>
            <a:endParaRPr lang="en-US" sz="8000" dirty="0" smtClean="0"/>
          </a:p>
          <a:p>
            <a:pPr marL="438912" indent="-320040" eaLnBrk="1" fontAlgn="auto" hangingPunct="1">
              <a:spcBef>
                <a:spcPts val="0"/>
              </a:spcBef>
              <a:spcAft>
                <a:spcPts val="0"/>
              </a:spcAft>
              <a:buFont typeface="Wingdings 2"/>
              <a:buChar char=""/>
              <a:defRPr/>
            </a:pPr>
            <a:r>
              <a:rPr lang="en-US" sz="8000" dirty="0" smtClean="0"/>
              <a:t>Any job, work experience, placement or voluntary work you have done, particularly if it is relevant to your subject. You may want to include the skills and experience you have gained from these activities. </a:t>
            </a:r>
          </a:p>
          <a:p>
            <a:pPr marL="438912" indent="-320040" eaLnBrk="1" fontAlgn="auto" hangingPunct="1">
              <a:spcBef>
                <a:spcPts val="0"/>
              </a:spcBef>
              <a:spcAft>
                <a:spcPts val="0"/>
              </a:spcAft>
              <a:buFont typeface="Wingdings 2"/>
              <a:buChar char=""/>
              <a:defRPr/>
            </a:pPr>
            <a:endParaRPr lang="en-US" sz="8000" dirty="0" smtClean="0"/>
          </a:p>
          <a:p>
            <a:pPr marL="438912" indent="-320040" eaLnBrk="1" fontAlgn="auto" hangingPunct="1">
              <a:spcBef>
                <a:spcPts val="0"/>
              </a:spcBef>
              <a:spcAft>
                <a:spcPts val="0"/>
              </a:spcAft>
              <a:buFont typeface="Wingdings 2"/>
              <a:buChar char=""/>
              <a:defRPr/>
            </a:pPr>
            <a:r>
              <a:rPr lang="en-US" sz="8000" dirty="0" smtClean="0"/>
              <a:t>Any involvement in widening participation schemes such as summer schools or mentoring activities. </a:t>
            </a:r>
          </a:p>
          <a:p>
            <a:pPr marL="118872" indent="0" eaLnBrk="1" fontAlgn="auto" hangingPunct="1">
              <a:spcBef>
                <a:spcPts val="0"/>
              </a:spcBef>
              <a:spcAft>
                <a:spcPts val="0"/>
              </a:spcAft>
              <a:buFont typeface="Wingdings 2" pitchFamily="18" charset="2"/>
              <a:buNone/>
              <a:defRPr/>
            </a:pPr>
            <a:endParaRPr lang="en-US" sz="8000" dirty="0" smtClean="0"/>
          </a:p>
          <a:p>
            <a:pPr marL="438912" indent="-320040" eaLnBrk="1" fontAlgn="auto" hangingPunct="1">
              <a:spcBef>
                <a:spcPts val="0"/>
              </a:spcBef>
              <a:spcAft>
                <a:spcPts val="0"/>
              </a:spcAft>
              <a:buFont typeface="Wingdings 2"/>
              <a:buChar char=""/>
              <a:defRPr/>
            </a:pPr>
            <a:r>
              <a:rPr lang="en-US" sz="8000" dirty="0" smtClean="0">
                <a:hlinkClick r:id="rId2"/>
              </a:rPr>
              <a:t>www.studential.com</a:t>
            </a:r>
            <a:r>
              <a:rPr lang="en-US" sz="8000" dirty="0" smtClean="0"/>
              <a:t> has example personal statements which are rated</a:t>
            </a:r>
          </a:p>
          <a:p>
            <a:pPr marL="438912" indent="-320040" eaLnBrk="1" fontAlgn="auto" hangingPunct="1">
              <a:spcBef>
                <a:spcPts val="0"/>
              </a:spcBef>
              <a:spcAft>
                <a:spcPts val="0"/>
              </a:spcAft>
              <a:buFont typeface="Wingdings 2"/>
              <a:buChar char=""/>
              <a:defRPr/>
            </a:pPr>
            <a:endParaRPr lang="en-US" sz="4800" dirty="0" smtClean="0"/>
          </a:p>
          <a:p>
            <a:pPr marL="438912" indent="-320040" eaLnBrk="1" fontAlgn="auto" hangingPunct="1">
              <a:spcBef>
                <a:spcPts val="0"/>
              </a:spcBef>
              <a:spcAft>
                <a:spcPts val="0"/>
              </a:spcAft>
              <a:buFont typeface="Wingdings 2"/>
              <a:buChar char=""/>
              <a:defRPr/>
            </a:pPr>
            <a:endParaRPr lang="en-US" sz="4800" dirty="0" smtClean="0"/>
          </a:p>
          <a:p>
            <a:pPr marL="438912" indent="-320040" eaLnBrk="1" fontAlgn="auto" hangingPunct="1">
              <a:spcBef>
                <a:spcPts val="0"/>
              </a:spcBef>
              <a:spcAft>
                <a:spcPts val="0"/>
              </a:spcAft>
              <a:buFont typeface="Wingdings 2"/>
              <a:buChar char=""/>
              <a:defRPr/>
            </a:pPr>
            <a:endParaRPr lang="en-US" dirty="0"/>
          </a:p>
        </p:txBody>
      </p:sp>
    </p:spTree>
  </p:cSld>
  <p:clrMapOvr>
    <a:masterClrMapping/>
  </p:clrMapOvr>
  <p:transition advTm="1951"/>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000" dirty="0" smtClean="0">
                <a:solidFill>
                  <a:schemeClr val="accent1">
                    <a:satMod val="150000"/>
                  </a:schemeClr>
                </a:solidFill>
              </a:rPr>
              <a:t>Predicted Grades :</a:t>
            </a:r>
            <a:endParaRPr lang="en-US" sz="4000" dirty="0">
              <a:solidFill>
                <a:schemeClr val="accent1">
                  <a:satMod val="150000"/>
                </a:schemeClr>
              </a:solidFill>
            </a:endParaRPr>
          </a:p>
        </p:txBody>
      </p:sp>
      <p:sp>
        <p:nvSpPr>
          <p:cNvPr id="3" name="Content Placeholder 2"/>
          <p:cNvSpPr>
            <a:spLocks noGrp="1"/>
          </p:cNvSpPr>
          <p:nvPr>
            <p:ph idx="1"/>
          </p:nvPr>
        </p:nvSpPr>
        <p:spPr/>
        <p:txBody>
          <a:bodyPr rtlCol="0">
            <a:normAutofit lnSpcReduction="10000"/>
          </a:bodyPr>
          <a:lstStyle/>
          <a:p>
            <a:pPr marL="438912" indent="-320040" eaLnBrk="1" fontAlgn="auto" hangingPunct="1">
              <a:spcBef>
                <a:spcPts val="0"/>
              </a:spcBef>
              <a:spcAft>
                <a:spcPts val="0"/>
              </a:spcAft>
              <a:buFont typeface="Wingdings 2"/>
              <a:buChar char=""/>
              <a:defRPr/>
            </a:pPr>
            <a:r>
              <a:rPr lang="en-US" dirty="0" smtClean="0"/>
              <a:t>Must be obtained from each subject teacher</a:t>
            </a:r>
          </a:p>
          <a:p>
            <a:pPr marL="438912" indent="-320040" eaLnBrk="1" fontAlgn="auto" hangingPunct="1">
              <a:spcBef>
                <a:spcPts val="0"/>
              </a:spcBef>
              <a:spcAft>
                <a:spcPts val="0"/>
              </a:spcAft>
              <a:buFont typeface="Wingdings 2"/>
              <a:buChar char=""/>
              <a:defRPr/>
            </a:pPr>
            <a:r>
              <a:rPr lang="en-US" dirty="0" smtClean="0"/>
              <a:t>Universities use these as an indicator as to a candidates  academic suitability for chosen courses</a:t>
            </a:r>
          </a:p>
          <a:p>
            <a:pPr marL="438912" indent="-320040" eaLnBrk="1" fontAlgn="auto" hangingPunct="1">
              <a:spcBef>
                <a:spcPts val="0"/>
              </a:spcBef>
              <a:spcAft>
                <a:spcPts val="0"/>
              </a:spcAft>
              <a:buFont typeface="Wingdings 2"/>
              <a:buChar char=""/>
              <a:defRPr/>
            </a:pPr>
            <a:r>
              <a:rPr lang="en-US" dirty="0" smtClean="0"/>
              <a:t>These grades should be accurate  and based on what a candidate has the potential to achieve  </a:t>
            </a:r>
          </a:p>
          <a:p>
            <a:pPr marL="438912" indent="-320040" eaLnBrk="1" fontAlgn="auto" hangingPunct="1">
              <a:spcBef>
                <a:spcPts val="0"/>
              </a:spcBef>
              <a:spcAft>
                <a:spcPts val="0"/>
              </a:spcAft>
              <a:buFont typeface="Wingdings 2"/>
              <a:buChar char=""/>
              <a:defRPr/>
            </a:pPr>
            <a:r>
              <a:rPr lang="en-US" dirty="0" smtClean="0"/>
              <a:t>If a candidate is applying individually they will need to ask their various teachers for written confirmation </a:t>
            </a:r>
          </a:p>
          <a:p>
            <a:pPr marL="438912" indent="-320040" eaLnBrk="1" fontAlgn="auto" hangingPunct="1">
              <a:spcBef>
                <a:spcPts val="0"/>
              </a:spcBef>
              <a:spcAft>
                <a:spcPts val="0"/>
              </a:spcAft>
              <a:buFont typeface="Wingdings 2"/>
              <a:buChar char=""/>
              <a:defRPr/>
            </a:pPr>
            <a:endParaRPr lang="en-US" dirty="0" smtClean="0"/>
          </a:p>
          <a:p>
            <a:pPr marL="438912" indent="-320040" eaLnBrk="1" fontAlgn="auto" hangingPunct="1">
              <a:spcBef>
                <a:spcPts val="0"/>
              </a:spcBef>
              <a:spcAft>
                <a:spcPts val="0"/>
              </a:spcAft>
              <a:buFont typeface="Wingdings 2"/>
              <a:buChar char=""/>
              <a:defRPr/>
            </a:pPr>
            <a:endParaRPr lang="en-US" dirty="0" smtClean="0"/>
          </a:p>
          <a:p>
            <a:pPr marL="438912" indent="-320040" eaLnBrk="1" fontAlgn="auto" hangingPunct="1">
              <a:spcBef>
                <a:spcPts val="0"/>
              </a:spcBef>
              <a:spcAft>
                <a:spcPts val="0"/>
              </a:spcAft>
              <a:buFont typeface="Wingdings 2"/>
              <a:buChar char=""/>
              <a:defRPr/>
            </a:pPr>
            <a:endParaRPr lang="en-US" dirty="0"/>
          </a:p>
        </p:txBody>
      </p:sp>
    </p:spTree>
  </p:cSld>
  <p:clrMapOvr>
    <a:masterClrMapping/>
  </p:clrMapOvr>
  <p:transition advTm="1672"/>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Reference </a:t>
            </a:r>
            <a:endParaRPr lang="en-US" dirty="0">
              <a:solidFill>
                <a:schemeClr val="accent1">
                  <a:satMod val="150000"/>
                </a:schemeClr>
              </a:solidFill>
            </a:endParaRPr>
          </a:p>
        </p:txBody>
      </p:sp>
      <p:sp>
        <p:nvSpPr>
          <p:cNvPr id="32771" name="Content Placeholder 5"/>
          <p:cNvSpPr>
            <a:spLocks noGrp="1"/>
          </p:cNvSpPr>
          <p:nvPr>
            <p:ph idx="1"/>
          </p:nvPr>
        </p:nvSpPr>
        <p:spPr/>
        <p:txBody>
          <a:bodyPr/>
          <a:lstStyle/>
          <a:p>
            <a:pPr eaLnBrk="1" hangingPunct="1"/>
            <a:r>
              <a:rPr lang="en-US" sz="1800" smtClean="0"/>
              <a:t>Your referee should know you well enough to write about you and to comment on your suitability for higher education</a:t>
            </a:r>
          </a:p>
          <a:p>
            <a:pPr eaLnBrk="1" hangingPunct="1">
              <a:buFont typeface="Wingdings 2" pitchFamily="18" charset="2"/>
              <a:buNone/>
            </a:pPr>
            <a:endParaRPr lang="en-US" sz="1800" smtClean="0"/>
          </a:p>
          <a:p>
            <a:pPr eaLnBrk="1" hangingPunct="1"/>
            <a:r>
              <a:rPr lang="en-US" sz="1800" smtClean="0"/>
              <a:t>The reference is a vital part of your application. UCAS cannot process the application without full details of a referee. References will not be accepted from family, other relatives or friends.</a:t>
            </a:r>
          </a:p>
          <a:p>
            <a:pPr eaLnBrk="1" hangingPunct="1">
              <a:buFont typeface="Wingdings 2" pitchFamily="18" charset="2"/>
              <a:buNone/>
            </a:pPr>
            <a:endParaRPr lang="en-US" sz="1800" smtClean="0"/>
          </a:p>
          <a:p>
            <a:pPr eaLnBrk="1" hangingPunct="1"/>
            <a:r>
              <a:rPr lang="en-US" sz="1800" smtClean="0"/>
              <a:t>Once you have checked that your personal details, your choices, your education and employment details and your personal statement are all completed you can then send your application online to your referee. Before providing a reference, your referee may ask you to make amendments to the information you have provided. After providing a reference, your referee will approve your application and send it to us.  </a:t>
            </a:r>
          </a:p>
        </p:txBody>
      </p:sp>
    </p:spTree>
    <p:custDataLst>
      <p:tags r:id="rId1"/>
    </p:custDataLst>
  </p:cSld>
  <p:clrMapOvr>
    <a:masterClrMapping/>
  </p:clrMapOvr>
  <p:transition advTm="376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eaLnBrk="1" fontAlgn="auto" hangingPunct="1">
              <a:spcAft>
                <a:spcPts val="0"/>
              </a:spcAft>
              <a:defRPr/>
            </a:pPr>
            <a:r>
              <a:rPr lang="en-US" sz="3200" dirty="0" smtClean="0">
                <a:solidFill>
                  <a:schemeClr val="accent1">
                    <a:satMod val="150000"/>
                  </a:schemeClr>
                </a:solidFill>
              </a:rPr>
              <a:t>Completing the Reference: </a:t>
            </a:r>
            <a:endParaRPr lang="en-US" sz="3200" dirty="0">
              <a:solidFill>
                <a:schemeClr val="accent1">
                  <a:satMod val="150000"/>
                </a:schemeClr>
              </a:solidFill>
            </a:endParaRPr>
          </a:p>
        </p:txBody>
      </p:sp>
      <p:sp>
        <p:nvSpPr>
          <p:cNvPr id="2" name="Text Placeholder 1"/>
          <p:cNvSpPr>
            <a:spLocks noGrp="1"/>
          </p:cNvSpPr>
          <p:nvPr>
            <p:ph idx="1"/>
          </p:nvPr>
        </p:nvSpPr>
        <p:spPr/>
        <p:txBody>
          <a:bodyPr rtlCol="0">
            <a:normAutofit/>
          </a:bodyPr>
          <a:lstStyle/>
          <a:p>
            <a:pPr marL="438912" indent="-320040" eaLnBrk="1" fontAlgn="auto" hangingPunct="1">
              <a:spcBef>
                <a:spcPts val="0"/>
              </a:spcBef>
              <a:spcAft>
                <a:spcPts val="0"/>
              </a:spcAft>
              <a:buFont typeface="Wingdings 2"/>
              <a:buChar char=""/>
              <a:defRPr/>
            </a:pPr>
            <a:r>
              <a:rPr lang="en-US" sz="2000" dirty="0" smtClean="0"/>
              <a:t>Complete in MS Word first </a:t>
            </a:r>
          </a:p>
          <a:p>
            <a:pPr marL="438912" indent="-320040" eaLnBrk="1" fontAlgn="auto" hangingPunct="1">
              <a:spcBef>
                <a:spcPts val="0"/>
              </a:spcBef>
              <a:spcAft>
                <a:spcPts val="0"/>
              </a:spcAft>
              <a:buFont typeface="Wingdings 2"/>
              <a:buChar char=""/>
              <a:defRPr/>
            </a:pPr>
            <a:r>
              <a:rPr lang="en-US" sz="2000" dirty="0" smtClean="0"/>
              <a:t>Limited Number of Characters</a:t>
            </a:r>
          </a:p>
          <a:p>
            <a:pPr marL="438912" indent="-320040" eaLnBrk="1" fontAlgn="auto" hangingPunct="1">
              <a:spcBef>
                <a:spcPts val="0"/>
              </a:spcBef>
              <a:spcAft>
                <a:spcPts val="0"/>
              </a:spcAft>
              <a:buFont typeface="Wingdings 2"/>
              <a:buChar char=""/>
              <a:defRPr/>
            </a:pPr>
            <a:r>
              <a:rPr lang="en-US" sz="2000" dirty="0" smtClean="0"/>
              <a:t>Do not mention individual universities that the candidate have applied to as they may adversely affect their chances with non mentioned universities </a:t>
            </a:r>
          </a:p>
          <a:p>
            <a:pPr marL="461772" indent="-342900" eaLnBrk="1" fontAlgn="auto" hangingPunct="1">
              <a:spcBef>
                <a:spcPts val="0"/>
              </a:spcBef>
              <a:spcAft>
                <a:spcPts val="0"/>
              </a:spcAft>
              <a:defRPr/>
            </a:pPr>
            <a:r>
              <a:rPr lang="en-US" sz="2000" dirty="0" smtClean="0"/>
              <a:t>If a candidate is applying to Oxford or Cambridge the thrust of the reference should be academic (75%) </a:t>
            </a:r>
          </a:p>
          <a:p>
            <a:pPr marL="461772" indent="-342900" eaLnBrk="1" fontAlgn="auto" hangingPunct="1">
              <a:spcBef>
                <a:spcPts val="0"/>
              </a:spcBef>
              <a:spcAft>
                <a:spcPts val="0"/>
              </a:spcAft>
              <a:defRPr/>
            </a:pPr>
            <a:r>
              <a:rPr lang="en-US" sz="2000" dirty="0" smtClean="0"/>
              <a:t>Reference should allude to: Existing </a:t>
            </a:r>
            <a:r>
              <a:rPr lang="en-US" sz="2000" dirty="0" err="1" smtClean="0"/>
              <a:t>achievement;motivation</a:t>
            </a:r>
            <a:r>
              <a:rPr lang="en-US" sz="2000" dirty="0"/>
              <a:t> </a:t>
            </a:r>
            <a:r>
              <a:rPr lang="en-US" sz="2000" dirty="0" smtClean="0"/>
              <a:t>and commitment towards the chosen course; any relevant skills, achievement accredited or not; powers of analysis and independent thought; relevant curriculum enrichment and other activities; relevant work experience; proposed career plan;  </a:t>
            </a:r>
          </a:p>
          <a:p>
            <a:pPr marL="438912" indent="-320040" eaLnBrk="1" fontAlgn="auto" hangingPunct="1">
              <a:spcBef>
                <a:spcPts val="0"/>
              </a:spcBef>
              <a:spcAft>
                <a:spcPts val="0"/>
              </a:spcAft>
              <a:buFont typeface="Wingdings 2"/>
              <a:buNone/>
              <a:defRPr/>
            </a:pPr>
            <a:endParaRPr lang="en-US" sz="5600" dirty="0" smtClean="0"/>
          </a:p>
          <a:p>
            <a:pPr marL="438912" indent="-320040" eaLnBrk="1" fontAlgn="auto" hangingPunct="1">
              <a:spcBef>
                <a:spcPts val="0"/>
              </a:spcBef>
              <a:spcAft>
                <a:spcPts val="0"/>
              </a:spcAft>
              <a:buFont typeface="Wingdings 2"/>
              <a:buChar char=""/>
              <a:defRPr/>
            </a:pPr>
            <a:endParaRPr lang="en-US" dirty="0" smtClean="0"/>
          </a:p>
        </p:txBody>
      </p:sp>
    </p:spTree>
  </p:cSld>
  <p:clrMapOvr>
    <a:masterClrMapping/>
  </p:clrMapOvr>
  <p:transition advTm="1533"/>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pPr eaLnBrk="1" fontAlgn="auto" hangingPunct="1">
              <a:spcAft>
                <a:spcPts val="0"/>
              </a:spcAft>
              <a:defRPr/>
            </a:pPr>
            <a:r>
              <a:rPr lang="en-US" sz="2800" dirty="0" smtClean="0">
                <a:solidFill>
                  <a:schemeClr val="accent1">
                    <a:satMod val="150000"/>
                  </a:schemeClr>
                </a:solidFill>
              </a:rPr>
              <a:t>Application Fees:</a:t>
            </a:r>
            <a:endParaRPr lang="en-US" sz="2800" dirty="0">
              <a:solidFill>
                <a:schemeClr val="accent1">
                  <a:satMod val="150000"/>
                </a:schemeClr>
              </a:solidFill>
            </a:endParaRPr>
          </a:p>
        </p:txBody>
      </p:sp>
      <p:pic>
        <p:nvPicPr>
          <p:cNvPr id="5" name="Picture Placeholder 4" descr="incard_otp_credit_card.jpg"/>
          <p:cNvPicPr>
            <a:picLocks noGrp="1" noChangeAspect="1"/>
          </p:cNvPicPr>
          <p:nvPr>
            <p:ph type="pic" idx="1"/>
          </p:nvPr>
        </p:nvPicPr>
        <p:blipFill>
          <a:blip r:embed="rId2" cstate="email"/>
          <a:srcRect t="6492" b="6492"/>
          <a:stretch>
            <a:fillRect/>
          </a:stretch>
        </p:blipFill>
        <p:spPr/>
      </p:pic>
      <p:sp>
        <p:nvSpPr>
          <p:cNvPr id="21" name="Text Placeholder 20"/>
          <p:cNvSpPr>
            <a:spLocks noGrp="1"/>
          </p:cNvSpPr>
          <p:nvPr>
            <p:ph type="body" sz="half" idx="2"/>
          </p:nvPr>
        </p:nvSpPr>
        <p:spPr/>
        <p:txBody>
          <a:bodyPr rtlCol="0">
            <a:normAutofit fontScale="55000" lnSpcReduction="20000"/>
          </a:bodyPr>
          <a:lstStyle/>
          <a:p>
            <a:pPr eaLnBrk="1" fontAlgn="auto" hangingPunct="1">
              <a:spcBef>
                <a:spcPts val="0"/>
              </a:spcBef>
              <a:spcAft>
                <a:spcPts val="0"/>
              </a:spcAft>
              <a:buFont typeface="Wingdings 2"/>
              <a:buNone/>
              <a:defRPr/>
            </a:pPr>
            <a:r>
              <a:rPr lang="en-US" sz="3200" dirty="0" smtClean="0"/>
              <a:t>If you have entered more than one choice in the courses section, your application fee is £22.00.You have to pay online by credit card</a:t>
            </a:r>
            <a:endParaRPr lang="en-US" sz="3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accent1">
                    <a:satMod val="150000"/>
                  </a:schemeClr>
                </a:solidFill>
              </a:rPr>
              <a:t>What happens when UCAS receive the application</a:t>
            </a:r>
            <a:endParaRPr lang="en-US" dirty="0">
              <a:solidFill>
                <a:schemeClr val="accent1">
                  <a:satMod val="150000"/>
                </a:schemeClr>
              </a:solidFill>
            </a:endParaRPr>
          </a:p>
        </p:txBody>
      </p:sp>
      <p:sp>
        <p:nvSpPr>
          <p:cNvPr id="35843" name="Content Placeholder 8"/>
          <p:cNvSpPr>
            <a:spLocks noGrp="1"/>
          </p:cNvSpPr>
          <p:nvPr>
            <p:ph idx="1"/>
          </p:nvPr>
        </p:nvSpPr>
        <p:spPr/>
        <p:txBody>
          <a:bodyPr/>
          <a:lstStyle/>
          <a:p>
            <a:pPr eaLnBrk="1" hangingPunct="1">
              <a:lnSpc>
                <a:spcPct val="80000"/>
              </a:lnSpc>
            </a:pPr>
            <a:r>
              <a:rPr lang="en-US" sz="2400" smtClean="0"/>
              <a:t>When UCAS receive an application they send a copy to each of the chosen universities at the same time. The copy only shows the course(s) applied for at that particular university</a:t>
            </a:r>
          </a:p>
          <a:p>
            <a:pPr eaLnBrk="1" hangingPunct="1">
              <a:lnSpc>
                <a:spcPct val="80000"/>
              </a:lnSpc>
              <a:buFont typeface="Wingdings 2" pitchFamily="18" charset="2"/>
              <a:buNone/>
            </a:pPr>
            <a:endParaRPr lang="en-US" sz="2400" smtClean="0"/>
          </a:p>
          <a:p>
            <a:pPr eaLnBrk="1" hangingPunct="1">
              <a:lnSpc>
                <a:spcPct val="80000"/>
              </a:lnSpc>
            </a:pPr>
            <a:r>
              <a:rPr lang="en-US" sz="2400" smtClean="0"/>
              <a:t>Each university you have chosen will decide whether to make you an offer</a:t>
            </a:r>
          </a:p>
          <a:p>
            <a:pPr eaLnBrk="1" hangingPunct="1">
              <a:lnSpc>
                <a:spcPct val="80000"/>
              </a:lnSpc>
              <a:buFont typeface="Wingdings 2" pitchFamily="18" charset="2"/>
              <a:buNone/>
            </a:pPr>
            <a:endParaRPr lang="en-US" sz="2400" smtClean="0"/>
          </a:p>
          <a:p>
            <a:pPr eaLnBrk="1" hangingPunct="1">
              <a:lnSpc>
                <a:spcPct val="80000"/>
              </a:lnSpc>
            </a:pPr>
            <a:r>
              <a:rPr lang="en-US" sz="2400" smtClean="0"/>
              <a:t>Sometimes the applicant has to sit an admissions test or attend an interview, perhaps both depending on the popularity of the course</a:t>
            </a:r>
          </a:p>
          <a:p>
            <a:pPr eaLnBrk="1" hangingPunct="1">
              <a:lnSpc>
                <a:spcPct val="80000"/>
              </a:lnSpc>
              <a:buFont typeface="Wingdings 2" pitchFamily="18" charset="2"/>
              <a:buNone/>
            </a:pPr>
            <a:endParaRPr lang="en-US" sz="2400" smtClean="0"/>
          </a:p>
          <a:p>
            <a:pPr eaLnBrk="1" hangingPunct="1">
              <a:lnSpc>
                <a:spcPct val="80000"/>
              </a:lnSpc>
            </a:pPr>
            <a:r>
              <a:rPr lang="en-US" sz="2400" smtClean="0"/>
              <a:t>The university sends the decision to UCAS (not the applicant) and UCAS notify the applicant of that decision.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n-US" dirty="0" smtClean="0">
                <a:solidFill>
                  <a:schemeClr val="accent1">
                    <a:satMod val="150000"/>
                  </a:schemeClr>
                </a:solidFill>
              </a:rPr>
              <a:t>Offers: Two Types of offer</a:t>
            </a:r>
            <a:br>
              <a:rPr lang="en-US" dirty="0" smtClean="0">
                <a:solidFill>
                  <a:schemeClr val="accent1">
                    <a:satMod val="150000"/>
                  </a:schemeClr>
                </a:solidFill>
              </a:rPr>
            </a:br>
            <a:r>
              <a:rPr lang="en-US" dirty="0" smtClean="0">
                <a:solidFill>
                  <a:schemeClr val="accent1">
                    <a:satMod val="150000"/>
                  </a:schemeClr>
                </a:solidFill>
              </a:rPr>
              <a:t> Conditional/ Unconditional</a:t>
            </a:r>
            <a:endParaRPr lang="en-US" dirty="0">
              <a:solidFill>
                <a:schemeClr val="accent1">
                  <a:satMod val="150000"/>
                </a:schemeClr>
              </a:solidFill>
            </a:endParaRPr>
          </a:p>
        </p:txBody>
      </p:sp>
      <p:sp>
        <p:nvSpPr>
          <p:cNvPr id="6" name="Text Placeholder 5"/>
          <p:cNvSpPr>
            <a:spLocks noGrp="1"/>
          </p:cNvSpPr>
          <p:nvPr>
            <p:ph type="body" idx="1"/>
          </p:nvPr>
        </p:nvSpPr>
        <p:spPr/>
        <p:txBody>
          <a:bodyPr rtlCol="0">
            <a:normAutofit/>
          </a:bodyPr>
          <a:lstStyle/>
          <a:p>
            <a:pPr algn="ctr" eaLnBrk="1" fontAlgn="auto" hangingPunct="1">
              <a:spcBef>
                <a:spcPts val="0"/>
              </a:spcBef>
              <a:spcAft>
                <a:spcPts val="0"/>
              </a:spcAft>
              <a:buFont typeface="Wingdings 2"/>
              <a:buNone/>
              <a:defRPr/>
            </a:pPr>
            <a:r>
              <a:rPr lang="en-US" dirty="0" smtClean="0"/>
              <a:t>Conditional Offers </a:t>
            </a:r>
            <a:endParaRPr lang="en-US" dirty="0"/>
          </a:p>
        </p:txBody>
      </p:sp>
      <p:sp>
        <p:nvSpPr>
          <p:cNvPr id="4" name="Content Placeholder 3"/>
          <p:cNvSpPr>
            <a:spLocks noGrp="1"/>
          </p:cNvSpPr>
          <p:nvPr>
            <p:ph sz="half" idx="2"/>
          </p:nvPr>
        </p:nvSpPr>
        <p:spPr/>
        <p:txBody>
          <a:bodyPr rtlCol="0">
            <a:normAutofit fontScale="70000" lnSpcReduction="20000"/>
          </a:bodyPr>
          <a:lstStyle/>
          <a:p>
            <a:pPr marL="438912" indent="-320040" eaLnBrk="1" fontAlgn="auto" hangingPunct="1">
              <a:spcBef>
                <a:spcPts val="0"/>
              </a:spcBef>
              <a:spcAft>
                <a:spcPts val="0"/>
              </a:spcAft>
              <a:buFont typeface="Wingdings 2"/>
              <a:buNone/>
              <a:defRPr/>
            </a:pPr>
            <a:r>
              <a:rPr lang="en-US" b="1" dirty="0" smtClean="0"/>
              <a:t>A conditional offer </a:t>
            </a:r>
            <a:r>
              <a:rPr lang="en-US" dirty="0" smtClean="0"/>
              <a:t>means that they will offer you a place if you meet certain conditions, which are usually based on your exams. </a:t>
            </a:r>
          </a:p>
          <a:p>
            <a:pPr marL="438912" indent="-320040" eaLnBrk="1" fontAlgn="auto" hangingPunct="1">
              <a:spcBef>
                <a:spcPts val="0"/>
              </a:spcBef>
              <a:spcAft>
                <a:spcPts val="0"/>
              </a:spcAft>
              <a:buFont typeface="Wingdings 2"/>
              <a:buNone/>
              <a:defRPr/>
            </a:pPr>
            <a:endParaRPr lang="en-US" dirty="0" smtClean="0"/>
          </a:p>
          <a:p>
            <a:pPr marL="438912" indent="-320040" eaLnBrk="1" fontAlgn="auto" hangingPunct="1">
              <a:spcBef>
                <a:spcPts val="0"/>
              </a:spcBef>
              <a:spcAft>
                <a:spcPts val="0"/>
              </a:spcAft>
              <a:buFont typeface="Wingdings 2"/>
              <a:buNone/>
              <a:defRPr/>
            </a:pPr>
            <a:r>
              <a:rPr lang="en-US" dirty="0" smtClean="0"/>
              <a:t>You may be asked to achieve specific Tariff points (e.g. 200 points from three A levels) or grades in named subjects (for example, B in chemistry, C in physics). You may also need to obtain specific grades in the individual units that make up these named subjects. </a:t>
            </a:r>
          </a:p>
          <a:p>
            <a:pPr marL="438912" indent="-320040" eaLnBrk="1" fontAlgn="auto" hangingPunct="1">
              <a:spcBef>
                <a:spcPts val="0"/>
              </a:spcBef>
              <a:spcAft>
                <a:spcPts val="0"/>
              </a:spcAft>
              <a:buFont typeface="Wingdings 2"/>
              <a:buNone/>
              <a:defRPr/>
            </a:pPr>
            <a:endParaRPr lang="en-US" dirty="0" smtClean="0"/>
          </a:p>
          <a:p>
            <a:pPr marL="438912" indent="-320040" eaLnBrk="1" fontAlgn="auto" hangingPunct="1">
              <a:spcBef>
                <a:spcPts val="0"/>
              </a:spcBef>
              <a:spcAft>
                <a:spcPts val="0"/>
              </a:spcAft>
              <a:buFont typeface="Wingdings 2"/>
              <a:buNone/>
              <a:defRPr/>
            </a:pPr>
            <a:r>
              <a:rPr lang="en-US" dirty="0" smtClean="0"/>
              <a:t>You must meet the conditions of your offer by 31 August (in the year that you apply)</a:t>
            </a:r>
          </a:p>
          <a:p>
            <a:pPr marL="438912" indent="-320040" eaLnBrk="1" fontAlgn="auto" hangingPunct="1">
              <a:spcBef>
                <a:spcPts val="0"/>
              </a:spcBef>
              <a:spcAft>
                <a:spcPts val="0"/>
              </a:spcAft>
              <a:buFont typeface="Wingdings 2"/>
              <a:buNone/>
              <a:defRPr/>
            </a:pPr>
            <a:endParaRPr lang="en-US" dirty="0"/>
          </a:p>
        </p:txBody>
      </p:sp>
      <p:sp>
        <p:nvSpPr>
          <p:cNvPr id="7" name="Text Placeholder 6"/>
          <p:cNvSpPr>
            <a:spLocks noGrp="1"/>
          </p:cNvSpPr>
          <p:nvPr>
            <p:ph type="body" sz="quarter" idx="3"/>
          </p:nvPr>
        </p:nvSpPr>
        <p:spPr/>
        <p:txBody>
          <a:bodyPr rtlCol="0">
            <a:normAutofit/>
          </a:bodyPr>
          <a:lstStyle/>
          <a:p>
            <a:pPr algn="ctr" eaLnBrk="1" fontAlgn="auto" hangingPunct="1">
              <a:spcBef>
                <a:spcPts val="0"/>
              </a:spcBef>
              <a:spcAft>
                <a:spcPts val="0"/>
              </a:spcAft>
              <a:buFont typeface="Wingdings 2"/>
              <a:buNone/>
              <a:defRPr/>
            </a:pPr>
            <a:r>
              <a:rPr lang="en-US" dirty="0" smtClean="0"/>
              <a:t>Unconditional offers</a:t>
            </a:r>
            <a:endParaRPr lang="en-US" dirty="0"/>
          </a:p>
        </p:txBody>
      </p:sp>
      <p:sp>
        <p:nvSpPr>
          <p:cNvPr id="36870" name="Content Placeholder 4"/>
          <p:cNvSpPr>
            <a:spLocks noGrp="1"/>
          </p:cNvSpPr>
          <p:nvPr>
            <p:ph sz="quarter" idx="4"/>
          </p:nvPr>
        </p:nvSpPr>
        <p:spPr/>
        <p:txBody>
          <a:bodyPr/>
          <a:lstStyle/>
          <a:p>
            <a:pPr eaLnBrk="1" hangingPunct="1">
              <a:buFont typeface="Wingdings 2" pitchFamily="18" charset="2"/>
              <a:buNone/>
            </a:pPr>
            <a:r>
              <a:rPr lang="en-US" sz="1700" b="1" smtClean="0"/>
              <a:t>An unconditional offer </a:t>
            </a:r>
            <a:r>
              <a:rPr lang="en-US" sz="1700" smtClean="0"/>
              <a:t>means that you have met all the entry requirements and the university or college is happy to accept you. The university or college will contact you if they need proof of your qualifications. </a:t>
            </a:r>
          </a:p>
          <a:p>
            <a:pPr eaLnBrk="1" hangingPunct="1">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ontent Placeholder 16"/>
          <p:cNvGraphicFramePr>
            <a:graphicFrameLocks noGrp="1"/>
          </p:cNvGraphicFramePr>
          <p:nvPr>
            <p:ph idx="4294967295"/>
          </p:nvPr>
        </p:nvGraphicFramePr>
        <p:xfrm>
          <a:off x="0" y="0"/>
          <a:ext cx="9144000" cy="6605585"/>
        </p:xfrm>
        <a:graphic>
          <a:graphicData uri="http://schemas.openxmlformats.org/drawingml/2006/table">
            <a:tbl>
              <a:tblPr firstRow="1" bandRow="1">
                <a:tableStyleId>{5C22544A-7EE6-4342-B048-85BDC9FD1C3A}</a:tableStyleId>
              </a:tblPr>
              <a:tblGrid>
                <a:gridCol w="3048000"/>
                <a:gridCol w="3048000"/>
                <a:gridCol w="3048000"/>
              </a:tblGrid>
              <a:tr h="914471">
                <a:tc>
                  <a:txBody>
                    <a:bodyPr/>
                    <a:lstStyle/>
                    <a:p>
                      <a:pPr algn="ctr"/>
                      <a:r>
                        <a:rPr lang="en-IE" sz="1800" b="0" dirty="0" smtClean="0"/>
                        <a:t>Irish Leaving</a:t>
                      </a:r>
                      <a:r>
                        <a:rPr lang="en-IE" sz="1800" b="0" baseline="0" dirty="0" smtClean="0"/>
                        <a:t> Certificate </a:t>
                      </a:r>
                      <a:r>
                        <a:rPr lang="en-IE" sz="1800" b="0" dirty="0" smtClean="0"/>
                        <a:t>Higher </a:t>
                      </a:r>
                    </a:p>
                    <a:p>
                      <a:pPr algn="ctr"/>
                      <a:endParaRPr lang="en-IE" sz="1800" b="0" dirty="0"/>
                    </a:p>
                  </a:txBody>
                  <a:tcPr marL="127084" marR="127084" marT="45723" marB="45723"/>
                </a:tc>
                <a:tc>
                  <a:txBody>
                    <a:bodyPr/>
                    <a:lstStyle/>
                    <a:p>
                      <a:pPr algn="ctr"/>
                      <a:r>
                        <a:rPr lang="en-IE" sz="1800" b="0" dirty="0" smtClean="0"/>
                        <a:t>Irish Leaving Certificate Ordinary </a:t>
                      </a:r>
                      <a:endParaRPr lang="en-IE" sz="1800" b="0" dirty="0"/>
                    </a:p>
                  </a:txBody>
                  <a:tcPr marL="127084" marR="127084" marT="45723" marB="45723"/>
                </a:tc>
                <a:tc>
                  <a:txBody>
                    <a:bodyPr/>
                    <a:lstStyle/>
                    <a:p>
                      <a:r>
                        <a:rPr lang="en-IE" sz="1800" b="0" dirty="0" smtClean="0">
                          <a:solidFill>
                            <a:srgbClr val="FF0000"/>
                          </a:solidFill>
                        </a:rPr>
                        <a:t>UCAS Tariff Points </a:t>
                      </a:r>
                    </a:p>
                    <a:p>
                      <a:endParaRPr lang="en-IE" sz="1800" b="0" dirty="0"/>
                    </a:p>
                  </a:txBody>
                  <a:tcPr marL="127084" marR="127084" marT="45723" marB="45723"/>
                </a:tc>
              </a:tr>
              <a:tr h="437778">
                <a:tc>
                  <a:txBody>
                    <a:bodyPr/>
                    <a:lstStyle/>
                    <a:p>
                      <a:r>
                        <a:rPr lang="en-IE" sz="1800" b="1" dirty="0" smtClean="0"/>
                        <a:t>A1</a:t>
                      </a:r>
                      <a:endParaRPr lang="en-IE" sz="1800" b="1" dirty="0"/>
                    </a:p>
                  </a:txBody>
                  <a:tcPr marL="127084" marR="127084" marT="45723" marB="45723"/>
                </a:tc>
                <a:tc>
                  <a:txBody>
                    <a:bodyPr/>
                    <a:lstStyle/>
                    <a:p>
                      <a:endParaRPr lang="en-IE" sz="1800" dirty="0"/>
                    </a:p>
                  </a:txBody>
                  <a:tcPr marL="127084" marR="127084" marT="45723" marB="45723"/>
                </a:tc>
                <a:tc>
                  <a:txBody>
                    <a:bodyPr/>
                    <a:lstStyle/>
                    <a:p>
                      <a:r>
                        <a:rPr lang="en-IE" sz="1800" dirty="0" smtClean="0"/>
                        <a:t>90</a:t>
                      </a:r>
                      <a:endParaRPr lang="en-IE" sz="1800" dirty="0"/>
                    </a:p>
                  </a:txBody>
                  <a:tcPr marL="127084" marR="127084" marT="45723" marB="45723"/>
                </a:tc>
              </a:tr>
              <a:tr h="437778">
                <a:tc>
                  <a:txBody>
                    <a:bodyPr/>
                    <a:lstStyle/>
                    <a:p>
                      <a:r>
                        <a:rPr lang="en-IE" sz="1800" b="1" dirty="0" smtClean="0"/>
                        <a:t>A2</a:t>
                      </a:r>
                      <a:endParaRPr lang="en-IE" sz="1800" b="1" dirty="0"/>
                    </a:p>
                  </a:txBody>
                  <a:tcPr marL="127084" marR="127084" marT="45723" marB="45723"/>
                </a:tc>
                <a:tc>
                  <a:txBody>
                    <a:bodyPr/>
                    <a:lstStyle/>
                    <a:p>
                      <a:endParaRPr lang="en-IE" sz="1800" dirty="0"/>
                    </a:p>
                  </a:txBody>
                  <a:tcPr marL="127084" marR="127084" marT="45723" marB="45723"/>
                </a:tc>
                <a:tc>
                  <a:txBody>
                    <a:bodyPr/>
                    <a:lstStyle/>
                    <a:p>
                      <a:r>
                        <a:rPr lang="en-IE" sz="1800" dirty="0" smtClean="0"/>
                        <a:t>77</a:t>
                      </a:r>
                      <a:endParaRPr lang="en-IE" sz="1800" dirty="0"/>
                    </a:p>
                  </a:txBody>
                  <a:tcPr marL="127084" marR="127084" marT="45723" marB="45723"/>
                </a:tc>
              </a:tr>
              <a:tr h="437778">
                <a:tc>
                  <a:txBody>
                    <a:bodyPr/>
                    <a:lstStyle/>
                    <a:p>
                      <a:r>
                        <a:rPr lang="en-IE" sz="1800" b="1" dirty="0" smtClean="0"/>
                        <a:t>B1</a:t>
                      </a:r>
                      <a:endParaRPr lang="en-IE" sz="1800" b="1" dirty="0"/>
                    </a:p>
                  </a:txBody>
                  <a:tcPr marL="127084" marR="127084" marT="45723" marB="45723"/>
                </a:tc>
                <a:tc>
                  <a:txBody>
                    <a:bodyPr/>
                    <a:lstStyle/>
                    <a:p>
                      <a:endParaRPr lang="en-IE" sz="1800" dirty="0"/>
                    </a:p>
                  </a:txBody>
                  <a:tcPr marL="127084" marR="127084" marT="45723" marB="45723"/>
                </a:tc>
                <a:tc>
                  <a:txBody>
                    <a:bodyPr/>
                    <a:lstStyle/>
                    <a:p>
                      <a:r>
                        <a:rPr lang="en-IE" sz="1800" dirty="0" smtClean="0"/>
                        <a:t>71</a:t>
                      </a:r>
                      <a:endParaRPr lang="en-IE" sz="1800" dirty="0"/>
                    </a:p>
                  </a:txBody>
                  <a:tcPr marL="127084" marR="127084" marT="45723" marB="45723"/>
                </a:tc>
              </a:tr>
              <a:tr h="437778">
                <a:tc>
                  <a:txBody>
                    <a:bodyPr/>
                    <a:lstStyle/>
                    <a:p>
                      <a:r>
                        <a:rPr lang="en-IE" sz="1800" b="1" dirty="0" smtClean="0"/>
                        <a:t>B2</a:t>
                      </a:r>
                      <a:endParaRPr lang="en-IE" sz="1800" b="1" dirty="0"/>
                    </a:p>
                  </a:txBody>
                  <a:tcPr marL="127084" marR="127084" marT="45723" marB="45723"/>
                </a:tc>
                <a:tc>
                  <a:txBody>
                    <a:bodyPr/>
                    <a:lstStyle/>
                    <a:p>
                      <a:endParaRPr lang="en-IE" sz="1800" dirty="0"/>
                    </a:p>
                  </a:txBody>
                  <a:tcPr marL="127084" marR="127084" marT="45723" marB="45723"/>
                </a:tc>
                <a:tc>
                  <a:txBody>
                    <a:bodyPr/>
                    <a:lstStyle/>
                    <a:p>
                      <a:r>
                        <a:rPr lang="en-IE" sz="1800" dirty="0" smtClean="0"/>
                        <a:t>64</a:t>
                      </a:r>
                      <a:endParaRPr lang="en-IE" sz="1800" dirty="0"/>
                    </a:p>
                  </a:txBody>
                  <a:tcPr marL="127084" marR="127084" marT="45723" marB="45723"/>
                </a:tc>
              </a:tr>
              <a:tr h="437778">
                <a:tc>
                  <a:txBody>
                    <a:bodyPr/>
                    <a:lstStyle/>
                    <a:p>
                      <a:r>
                        <a:rPr lang="en-IE" sz="1800" b="1" dirty="0" smtClean="0"/>
                        <a:t>B3</a:t>
                      </a:r>
                      <a:endParaRPr lang="en-IE" sz="1800" b="1" dirty="0"/>
                    </a:p>
                  </a:txBody>
                  <a:tcPr marL="127084" marR="127084" marT="45723" marB="45723"/>
                </a:tc>
                <a:tc>
                  <a:txBody>
                    <a:bodyPr/>
                    <a:lstStyle/>
                    <a:p>
                      <a:endParaRPr lang="en-IE" sz="1800" dirty="0"/>
                    </a:p>
                  </a:txBody>
                  <a:tcPr marL="127084" marR="127084" marT="45723" marB="45723"/>
                </a:tc>
                <a:tc>
                  <a:txBody>
                    <a:bodyPr/>
                    <a:lstStyle/>
                    <a:p>
                      <a:r>
                        <a:rPr lang="en-IE" sz="1800" dirty="0" smtClean="0"/>
                        <a:t>58</a:t>
                      </a:r>
                      <a:endParaRPr lang="en-IE" sz="1800" dirty="0"/>
                    </a:p>
                  </a:txBody>
                  <a:tcPr marL="127084" marR="127084" marT="45723" marB="45723"/>
                </a:tc>
              </a:tr>
              <a:tr h="437778">
                <a:tc>
                  <a:txBody>
                    <a:bodyPr/>
                    <a:lstStyle/>
                    <a:p>
                      <a:r>
                        <a:rPr lang="en-IE" sz="1800" b="1" dirty="0" smtClean="0"/>
                        <a:t>C1</a:t>
                      </a:r>
                      <a:endParaRPr lang="en-IE" sz="1800" b="1" dirty="0"/>
                    </a:p>
                  </a:txBody>
                  <a:tcPr marL="127084" marR="127084" marT="45723" marB="45723">
                    <a:lnB w="12700" cmpd="sng">
                      <a:noFill/>
                    </a:lnB>
                  </a:tcPr>
                </a:tc>
                <a:tc>
                  <a:txBody>
                    <a:bodyPr/>
                    <a:lstStyle/>
                    <a:p>
                      <a:endParaRPr lang="en-IE" sz="1800" dirty="0"/>
                    </a:p>
                  </a:txBody>
                  <a:tcPr marL="127084" marR="127084" marT="45723" marB="45723"/>
                </a:tc>
                <a:tc>
                  <a:txBody>
                    <a:bodyPr/>
                    <a:lstStyle/>
                    <a:p>
                      <a:r>
                        <a:rPr lang="en-IE" sz="1800" dirty="0" smtClean="0"/>
                        <a:t>52</a:t>
                      </a:r>
                      <a:endParaRPr lang="en-IE" sz="1800" dirty="0"/>
                    </a:p>
                  </a:txBody>
                  <a:tcPr marL="127084" marR="127084" marT="45723" marB="45723"/>
                </a:tc>
              </a:tr>
              <a:tr h="437778">
                <a:tc>
                  <a:txBody>
                    <a:bodyPr/>
                    <a:lstStyle/>
                    <a:p>
                      <a:r>
                        <a:rPr lang="en-IE" sz="1800" dirty="0" smtClean="0"/>
                        <a:t>C2</a:t>
                      </a:r>
                      <a:endParaRPr lang="en-IE" sz="1800" dirty="0"/>
                    </a:p>
                  </a:txBody>
                  <a:tcPr marL="127084" marR="127084" marT="45723" marB="45723">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IE" sz="1800" dirty="0"/>
                    </a:p>
                  </a:txBody>
                  <a:tcPr marL="127084" marR="127084" marT="45723" marB="45723">
                    <a:lnL w="12700" cmpd="sng">
                      <a:noFill/>
                    </a:lnL>
                  </a:tcPr>
                </a:tc>
                <a:tc>
                  <a:txBody>
                    <a:bodyPr/>
                    <a:lstStyle/>
                    <a:p>
                      <a:r>
                        <a:rPr lang="en-IE" sz="1800" dirty="0" smtClean="0"/>
                        <a:t>45</a:t>
                      </a:r>
                      <a:endParaRPr lang="en-IE" sz="1800" dirty="0"/>
                    </a:p>
                  </a:txBody>
                  <a:tcPr marL="127084" marR="127084" marT="45723" marB="45723"/>
                </a:tc>
              </a:tr>
              <a:tr h="437778">
                <a:tc>
                  <a:txBody>
                    <a:bodyPr/>
                    <a:lstStyle/>
                    <a:p>
                      <a:r>
                        <a:rPr lang="en-IE" sz="1800" dirty="0" smtClean="0"/>
                        <a:t>C3</a:t>
                      </a:r>
                      <a:endParaRPr lang="en-IE" sz="1800" dirty="0"/>
                    </a:p>
                  </a:txBody>
                  <a:tcPr marL="127084" marR="127084" marT="45723" marB="45723">
                    <a:lnT w="12700" cmpd="sng">
                      <a:noFill/>
                    </a:lnT>
                  </a:tcPr>
                </a:tc>
                <a:tc>
                  <a:txBody>
                    <a:bodyPr/>
                    <a:lstStyle/>
                    <a:p>
                      <a:r>
                        <a:rPr lang="en-IE" sz="1800" dirty="0" smtClean="0"/>
                        <a:t>A1</a:t>
                      </a:r>
                      <a:endParaRPr lang="en-IE" sz="1800" dirty="0"/>
                    </a:p>
                  </a:txBody>
                  <a:tcPr marL="127084" marR="127084" marT="45723" marB="45723"/>
                </a:tc>
                <a:tc>
                  <a:txBody>
                    <a:bodyPr/>
                    <a:lstStyle/>
                    <a:p>
                      <a:r>
                        <a:rPr lang="en-IE" sz="1800" dirty="0" smtClean="0"/>
                        <a:t>39</a:t>
                      </a:r>
                      <a:endParaRPr lang="en-IE" sz="1800" dirty="0"/>
                    </a:p>
                  </a:txBody>
                  <a:tcPr marL="127084" marR="127084" marT="45723" marB="45723"/>
                </a:tc>
              </a:tr>
              <a:tr h="437778">
                <a:tc>
                  <a:txBody>
                    <a:bodyPr/>
                    <a:lstStyle/>
                    <a:p>
                      <a:r>
                        <a:rPr lang="en-IE" sz="1800" dirty="0" smtClean="0"/>
                        <a:t>D1</a:t>
                      </a:r>
                      <a:endParaRPr lang="en-IE" sz="1800" dirty="0"/>
                    </a:p>
                  </a:txBody>
                  <a:tcPr marL="127084" marR="127084" marT="45723" marB="45723"/>
                </a:tc>
                <a:tc>
                  <a:txBody>
                    <a:bodyPr/>
                    <a:lstStyle/>
                    <a:p>
                      <a:endParaRPr lang="en-IE" sz="1800" dirty="0"/>
                    </a:p>
                  </a:txBody>
                  <a:tcPr marL="127084" marR="127084" marT="45723" marB="45723"/>
                </a:tc>
                <a:tc>
                  <a:txBody>
                    <a:bodyPr/>
                    <a:lstStyle/>
                    <a:p>
                      <a:r>
                        <a:rPr lang="en-IE" sz="1800" dirty="0" smtClean="0"/>
                        <a:t>33</a:t>
                      </a:r>
                      <a:endParaRPr lang="en-IE" sz="1800" dirty="0"/>
                    </a:p>
                  </a:txBody>
                  <a:tcPr marL="127084" marR="127084" marT="45723" marB="45723"/>
                </a:tc>
              </a:tr>
              <a:tr h="437778">
                <a:tc>
                  <a:txBody>
                    <a:bodyPr/>
                    <a:lstStyle/>
                    <a:p>
                      <a:r>
                        <a:rPr lang="en-IE" sz="1800" dirty="0" smtClean="0"/>
                        <a:t>D2</a:t>
                      </a:r>
                      <a:endParaRPr lang="en-IE" sz="1800" dirty="0"/>
                    </a:p>
                  </a:txBody>
                  <a:tcPr marL="127084" marR="127084" marT="45723" marB="45723"/>
                </a:tc>
                <a:tc>
                  <a:txBody>
                    <a:bodyPr/>
                    <a:lstStyle/>
                    <a:p>
                      <a:r>
                        <a:rPr lang="en-IE" sz="1800" dirty="0" smtClean="0"/>
                        <a:t>A2</a:t>
                      </a:r>
                      <a:endParaRPr lang="en-IE" sz="1800" dirty="0"/>
                    </a:p>
                  </a:txBody>
                  <a:tcPr marL="127084" marR="127084" marT="45723" marB="45723"/>
                </a:tc>
                <a:tc>
                  <a:txBody>
                    <a:bodyPr/>
                    <a:lstStyle/>
                    <a:p>
                      <a:r>
                        <a:rPr lang="en-IE" sz="1800" dirty="0" smtClean="0"/>
                        <a:t>26</a:t>
                      </a:r>
                      <a:endParaRPr lang="en-IE" sz="1800" dirty="0"/>
                    </a:p>
                  </a:txBody>
                  <a:tcPr marL="127084" marR="127084" marT="45723" marB="45723"/>
                </a:tc>
              </a:tr>
              <a:tr h="437778">
                <a:tc>
                  <a:txBody>
                    <a:bodyPr/>
                    <a:lstStyle/>
                    <a:p>
                      <a:r>
                        <a:rPr lang="en-IE" sz="1800" dirty="0" smtClean="0"/>
                        <a:t>D3</a:t>
                      </a:r>
                      <a:endParaRPr lang="en-IE" sz="1800" dirty="0"/>
                    </a:p>
                  </a:txBody>
                  <a:tcPr marL="127084" marR="127084" marT="45723" marB="45723"/>
                </a:tc>
                <a:tc>
                  <a:txBody>
                    <a:bodyPr/>
                    <a:lstStyle/>
                    <a:p>
                      <a:r>
                        <a:rPr lang="en-IE" sz="1800" dirty="0" smtClean="0"/>
                        <a:t>B1</a:t>
                      </a:r>
                      <a:endParaRPr lang="en-IE" sz="1800" dirty="0"/>
                    </a:p>
                  </a:txBody>
                  <a:tcPr marL="127084" marR="127084" marT="45723" marB="45723"/>
                </a:tc>
                <a:tc>
                  <a:txBody>
                    <a:bodyPr/>
                    <a:lstStyle/>
                    <a:p>
                      <a:r>
                        <a:rPr lang="en-IE" sz="1800" dirty="0" smtClean="0"/>
                        <a:t>20</a:t>
                      </a:r>
                      <a:endParaRPr lang="en-IE" sz="1800" dirty="0"/>
                    </a:p>
                  </a:txBody>
                  <a:tcPr marL="127084" marR="127084" marT="45723" marB="45723"/>
                </a:tc>
              </a:tr>
              <a:tr h="437778">
                <a:tc>
                  <a:txBody>
                    <a:bodyPr/>
                    <a:lstStyle/>
                    <a:p>
                      <a:endParaRPr lang="en-IE" sz="1800" dirty="0"/>
                    </a:p>
                  </a:txBody>
                  <a:tcPr marL="127084" marR="127084" marT="45723" marB="45723"/>
                </a:tc>
                <a:tc>
                  <a:txBody>
                    <a:bodyPr/>
                    <a:lstStyle/>
                    <a:p>
                      <a:r>
                        <a:rPr lang="en-IE" sz="1800" dirty="0" smtClean="0"/>
                        <a:t>B2</a:t>
                      </a:r>
                      <a:endParaRPr lang="en-IE" sz="1800" dirty="0"/>
                    </a:p>
                  </a:txBody>
                  <a:tcPr marL="127084" marR="127084" marT="45723" marB="45723"/>
                </a:tc>
                <a:tc>
                  <a:txBody>
                    <a:bodyPr/>
                    <a:lstStyle/>
                    <a:p>
                      <a:r>
                        <a:rPr lang="en-IE" sz="1800" dirty="0" smtClean="0"/>
                        <a:t>14</a:t>
                      </a:r>
                      <a:endParaRPr lang="en-IE" sz="1800" dirty="0"/>
                    </a:p>
                  </a:txBody>
                  <a:tcPr marL="127084" marR="127084" marT="45723" marB="45723"/>
                </a:tc>
              </a:tr>
              <a:tr h="437778">
                <a:tc>
                  <a:txBody>
                    <a:bodyPr/>
                    <a:lstStyle/>
                    <a:p>
                      <a:endParaRPr lang="en-IE" sz="1800" dirty="0"/>
                    </a:p>
                  </a:txBody>
                  <a:tcPr marL="127084" marR="127084" marT="45723" marB="45723"/>
                </a:tc>
                <a:tc>
                  <a:txBody>
                    <a:bodyPr/>
                    <a:lstStyle/>
                    <a:p>
                      <a:r>
                        <a:rPr lang="en-IE" sz="1800" dirty="0" smtClean="0"/>
                        <a:t>B3</a:t>
                      </a:r>
                      <a:endParaRPr lang="en-IE" sz="1800" dirty="0"/>
                    </a:p>
                  </a:txBody>
                  <a:tcPr marL="127084" marR="127084" marT="45723" marB="45723"/>
                </a:tc>
                <a:tc>
                  <a:txBody>
                    <a:bodyPr/>
                    <a:lstStyle/>
                    <a:p>
                      <a:r>
                        <a:rPr lang="en-IE" sz="1800" dirty="0" smtClean="0"/>
                        <a:t>7</a:t>
                      </a:r>
                      <a:endParaRPr lang="en-IE" sz="1800" dirty="0"/>
                    </a:p>
                  </a:txBody>
                  <a:tcPr marL="127084" marR="127084" marT="45723" marB="45723"/>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Accepting an offer</a:t>
            </a:r>
            <a:endParaRPr lang="en-US" dirty="0">
              <a:solidFill>
                <a:schemeClr val="accent1">
                  <a:satMod val="150000"/>
                </a:schemeClr>
              </a:solidFill>
            </a:endParaRPr>
          </a:p>
        </p:txBody>
      </p:sp>
      <p:sp>
        <p:nvSpPr>
          <p:cNvPr id="38915" name="Content Placeholder 6"/>
          <p:cNvSpPr>
            <a:spLocks noGrp="1"/>
          </p:cNvSpPr>
          <p:nvPr>
            <p:ph idx="1"/>
          </p:nvPr>
        </p:nvSpPr>
        <p:spPr/>
        <p:txBody>
          <a:bodyPr>
            <a:normAutofit fontScale="92500" lnSpcReduction="10000"/>
          </a:bodyPr>
          <a:lstStyle/>
          <a:p>
            <a:pPr eaLnBrk="1" hangingPunct="1"/>
            <a:r>
              <a:rPr lang="en-US" sz="1000" b="1" smtClean="0"/>
              <a:t>Replying to your offers </a:t>
            </a:r>
          </a:p>
          <a:p>
            <a:pPr eaLnBrk="1" hangingPunct="1"/>
            <a:endParaRPr lang="en-US" sz="1000" b="1" smtClean="0"/>
          </a:p>
          <a:p>
            <a:pPr eaLnBrk="1" hangingPunct="1"/>
            <a:r>
              <a:rPr lang="en-US" sz="1000" b="1" smtClean="0"/>
              <a:t>You must reply to each offer in one of the following ways. </a:t>
            </a:r>
          </a:p>
          <a:p>
            <a:pPr eaLnBrk="1" hangingPunct="1"/>
            <a:r>
              <a:rPr lang="en-US" sz="1000" b="1" smtClean="0"/>
              <a:t>Firm acceptance (F) </a:t>
            </a:r>
          </a:p>
          <a:p>
            <a:pPr eaLnBrk="1" hangingPunct="1"/>
            <a:r>
              <a:rPr lang="en-US" sz="1000" b="1" smtClean="0"/>
              <a:t>Insurance acceptance (I) </a:t>
            </a:r>
          </a:p>
          <a:p>
            <a:pPr eaLnBrk="1" hangingPunct="1"/>
            <a:r>
              <a:rPr lang="en-US" sz="1000" b="1" smtClean="0"/>
              <a:t>Decline (D) </a:t>
            </a:r>
          </a:p>
          <a:p>
            <a:pPr eaLnBrk="1" hangingPunct="1"/>
            <a:endParaRPr lang="en-US" sz="1000" b="1" smtClean="0"/>
          </a:p>
          <a:p>
            <a:pPr eaLnBrk="1" hangingPunct="1"/>
            <a:r>
              <a:rPr lang="en-US" sz="1000" b="1" smtClean="0"/>
              <a:t>Firm acceptance </a:t>
            </a:r>
          </a:p>
          <a:p>
            <a:pPr eaLnBrk="1" hangingPunct="1"/>
            <a:endParaRPr lang="en-US" sz="1000" b="1" smtClean="0"/>
          </a:p>
          <a:p>
            <a:pPr eaLnBrk="1" hangingPunct="1"/>
            <a:r>
              <a:rPr lang="en-US" sz="1000" b="1" smtClean="0"/>
              <a:t>If you firmly accept an offer, it means that this is your preferred choice out of all the offers you have received. As this is your first choice, you can only make this reply once. </a:t>
            </a:r>
          </a:p>
          <a:p>
            <a:pPr eaLnBrk="1" hangingPunct="1"/>
            <a:endParaRPr lang="en-US" sz="1000" b="1" smtClean="0"/>
          </a:p>
          <a:p>
            <a:pPr eaLnBrk="1" hangingPunct="1"/>
            <a:r>
              <a:rPr lang="en-US" sz="1000" b="1" smtClean="0"/>
              <a:t>If you accept an unconditional offer (UF), you are agreeing that you will attend the course at that university or college and must decline all other offers. </a:t>
            </a:r>
          </a:p>
          <a:p>
            <a:pPr eaLnBrk="1" hangingPunct="1"/>
            <a:endParaRPr lang="en-US" sz="1000" b="1" smtClean="0"/>
          </a:p>
          <a:p>
            <a:pPr eaLnBrk="1" hangingPunct="1"/>
            <a:r>
              <a:rPr lang="en-US" sz="1000" b="1" smtClean="0"/>
              <a:t>If you accept a conditional offer (CF), you are agreeing that you will attend the course at that university or college if you meet the conditions of the offer. You can accept another offer as an insurance choice. </a:t>
            </a:r>
          </a:p>
          <a:p>
            <a:pPr eaLnBrk="1" hangingPunct="1"/>
            <a:endParaRPr lang="en-US" sz="1000" b="1" smtClean="0"/>
          </a:p>
          <a:p>
            <a:pPr eaLnBrk="1" hangingPunct="1"/>
            <a:r>
              <a:rPr lang="en-US" sz="1000" b="1" smtClean="0"/>
              <a:t>Insurance acceptance </a:t>
            </a:r>
          </a:p>
          <a:p>
            <a:pPr eaLnBrk="1" hangingPunct="1"/>
            <a:endParaRPr lang="en-US" sz="1000" b="1" smtClean="0"/>
          </a:p>
          <a:p>
            <a:pPr eaLnBrk="1" hangingPunct="1"/>
            <a:r>
              <a:rPr lang="en-US" sz="1000" b="1" smtClean="0"/>
              <a:t>You can accept an offer as an insurance choice if your firm choice is conditional. Your insurance choice can be conditional (CI) or unconditional (UI) and acts as a back-up to your firm choice, so if you do not meet the conditions for your firm choice but meet the conditions for your insurance choice, you are committed to that course. </a:t>
            </a:r>
          </a:p>
          <a:p>
            <a:pPr eaLnBrk="1" hangingPunct="1"/>
            <a:endParaRPr lang="en-US" sz="1000" b="1" smtClean="0"/>
          </a:p>
          <a:p>
            <a:pPr eaLnBrk="1" hangingPunct="1"/>
            <a:r>
              <a:rPr lang="en-US" sz="1000" b="1" smtClean="0"/>
              <a:t>You do not have to make an insurance choice. </a:t>
            </a:r>
          </a:p>
          <a:p>
            <a:pPr eaLnBrk="1" hangingPunct="1"/>
            <a:endParaRPr lang="en-US" sz="1000" b="1" smtClean="0"/>
          </a:p>
          <a:p>
            <a:pPr eaLnBrk="1" hangingPunct="1"/>
            <a:r>
              <a:rPr lang="en-US" sz="1000" b="1" smtClean="0"/>
              <a:t>Decline </a:t>
            </a:r>
          </a:p>
          <a:p>
            <a:pPr eaLnBrk="1" hangingPunct="1"/>
            <a:endParaRPr lang="en-US" sz="1000" b="1" smtClean="0"/>
          </a:p>
          <a:p>
            <a:pPr eaLnBrk="1" hangingPunct="1"/>
            <a:r>
              <a:rPr lang="en-US" sz="1000" b="1" smtClean="0"/>
              <a:t>Once you have decided which offer to accept firmly, and which (if any) to accept as an insurance, you will may decline all other offers ,you will then become eligible for Extra or Clearing, depending upon your circumstances.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Contact Information:</a:t>
            </a:r>
            <a:endParaRPr lang="en-US" dirty="0">
              <a:solidFill>
                <a:schemeClr val="accent1">
                  <a:satMod val="150000"/>
                </a:schemeClr>
              </a:solidFill>
            </a:endParaRPr>
          </a:p>
        </p:txBody>
      </p:sp>
      <p:sp>
        <p:nvSpPr>
          <p:cNvPr id="39939" name="Content Placeholder 3"/>
          <p:cNvSpPr>
            <a:spLocks noGrp="1"/>
          </p:cNvSpPr>
          <p:nvPr>
            <p:ph idx="1"/>
          </p:nvPr>
        </p:nvSpPr>
        <p:spPr/>
        <p:txBody>
          <a:bodyPr/>
          <a:lstStyle/>
          <a:p>
            <a:pPr eaLnBrk="1" hangingPunct="1"/>
            <a:r>
              <a:rPr lang="en-US" smtClean="0">
                <a:hlinkClick r:id="rId2"/>
              </a:rPr>
              <a:t>www.ucas.com</a:t>
            </a:r>
            <a:endParaRPr lang="en-US" smtClean="0"/>
          </a:p>
          <a:p>
            <a:pPr eaLnBrk="1" hangingPunct="1"/>
            <a:r>
              <a:rPr lang="en-US" smtClean="0"/>
              <a:t>Telephone: +44 (0)871 468 0 468</a:t>
            </a:r>
          </a:p>
          <a:p>
            <a:pPr eaLnBrk="1" hangingPunct="1"/>
            <a:r>
              <a:rPr lang="en-US" smtClean="0"/>
              <a:t>Rosehill</a:t>
            </a:r>
            <a:br>
              <a:rPr lang="en-US" smtClean="0"/>
            </a:br>
            <a:r>
              <a:rPr lang="en-US" smtClean="0"/>
              <a:t>New Barn Lane</a:t>
            </a:r>
            <a:br>
              <a:rPr lang="en-US" smtClean="0"/>
            </a:br>
            <a:r>
              <a:rPr lang="en-US" smtClean="0"/>
              <a:t>Cheltenham</a:t>
            </a:r>
            <a:br>
              <a:rPr lang="en-US" smtClean="0"/>
            </a:br>
            <a:r>
              <a:rPr lang="en-US" smtClean="0"/>
              <a:t>Gloucestershire</a:t>
            </a:r>
            <a:br>
              <a:rPr lang="en-US" smtClean="0"/>
            </a:br>
            <a:r>
              <a:rPr lang="en-US" smtClean="0"/>
              <a:t>GL52 3LZ</a:t>
            </a:r>
          </a:p>
          <a:p>
            <a:pPr eaLnBrk="1" hangingPunct="1">
              <a:buFont typeface="Wingdings 2" pitchFamily="18" charset="2"/>
              <a:buNone/>
            </a:pPr>
            <a:endParaRPr lang="en-US" smtClean="0"/>
          </a:p>
          <a:p>
            <a:pPr eaLnBrk="1" hangingPunct="1">
              <a:buFont typeface="Wingdings 2" pitchFamily="18" charset="2"/>
              <a:buNone/>
            </a:pPr>
            <a:endParaRPr lang="en-US" smtClean="0"/>
          </a:p>
        </p:txBody>
      </p:sp>
    </p:spTree>
  </p:cSld>
  <p:clrMapOvr>
    <a:masterClrMapping/>
  </p:clrMapOvr>
  <p:transition advTm="1603"/>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E" dirty="0" smtClean="0"/>
              <a:t>Useful Resources: </a:t>
            </a:r>
            <a:endParaRPr lang="en-IE" dirty="0"/>
          </a:p>
        </p:txBody>
      </p:sp>
      <p:sp>
        <p:nvSpPr>
          <p:cNvPr id="3" name="Content Placeholder 2"/>
          <p:cNvSpPr>
            <a:spLocks noGrp="1"/>
          </p:cNvSpPr>
          <p:nvPr>
            <p:ph idx="1"/>
          </p:nvPr>
        </p:nvSpPr>
        <p:spPr/>
        <p:txBody>
          <a:bodyPr/>
          <a:lstStyle/>
          <a:p>
            <a:pPr>
              <a:defRPr/>
            </a:pPr>
            <a:r>
              <a:rPr lang="en-IE" dirty="0" smtClean="0">
                <a:hlinkClick r:id="rId2"/>
              </a:rPr>
              <a:t>www.studential.com</a:t>
            </a:r>
            <a:r>
              <a:rPr lang="en-IE" dirty="0" smtClean="0"/>
              <a:t> </a:t>
            </a:r>
          </a:p>
          <a:p>
            <a:pPr>
              <a:defRPr/>
            </a:pPr>
            <a:r>
              <a:rPr lang="en-IE" dirty="0" smtClean="0">
                <a:hlinkClick r:id="rId3"/>
              </a:rPr>
              <a:t>www.unistats.direct.gov.uk</a:t>
            </a:r>
            <a:endParaRPr lang="en-IE" dirty="0" smtClean="0"/>
          </a:p>
          <a:p>
            <a:pPr>
              <a:defRPr/>
            </a:pPr>
            <a:r>
              <a:rPr lang="en-IE" dirty="0" smtClean="0">
                <a:hlinkClick r:id="rId4"/>
              </a:rPr>
              <a:t>www.ucas.tv</a:t>
            </a:r>
            <a:endParaRPr lang="en-IE" dirty="0" smtClean="0"/>
          </a:p>
          <a:p>
            <a:pPr>
              <a:defRPr/>
            </a:pPr>
            <a:r>
              <a:rPr lang="en-IE" dirty="0" smtClean="0">
                <a:hlinkClick r:id="rId5"/>
              </a:rPr>
              <a:t>http://hpat-ulster.acer.edu.au/</a:t>
            </a:r>
            <a:endParaRPr lang="en-IE" dirty="0" smtClean="0"/>
          </a:p>
          <a:p>
            <a:pPr>
              <a:defRPr/>
            </a:pPr>
            <a:r>
              <a:rPr lang="en-IE" dirty="0" smtClean="0">
                <a:hlinkClick r:id="rId6"/>
              </a:rPr>
              <a:t>www.ukcat.ac.uk/</a:t>
            </a:r>
            <a:endParaRPr lang="en-IE" dirty="0" smtClean="0"/>
          </a:p>
          <a:p>
            <a:pPr>
              <a:defRPr/>
            </a:pPr>
            <a:r>
              <a:rPr lang="en-IE" dirty="0" smtClean="0">
                <a:hlinkClick r:id="rId7"/>
              </a:rPr>
              <a:t>www.admissionstests.cambridgeassessment.org.uk/adt/bmat</a:t>
            </a:r>
            <a:endParaRPr lang="en-IE" dirty="0" smtClean="0"/>
          </a:p>
          <a:p>
            <a:pPr marL="119062" indent="0">
              <a:buFont typeface="Wingdings 2" pitchFamily="18" charset="2"/>
              <a:buNone/>
              <a:defRPr/>
            </a:pPr>
            <a:endParaRPr lang="en-IE" sz="2000" dirty="0" smtClean="0"/>
          </a:p>
          <a:p>
            <a:pPr>
              <a:defRPr/>
            </a:pPr>
            <a:endParaRPr lang="en-IE" sz="20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4|2.2|2.1|2.2|1.9|1.6"/>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TotalTime>
  <Words>2980</Words>
  <Application>Microsoft Office PowerPoint</Application>
  <PresentationFormat>On-screen Show (4:3)</PresentationFormat>
  <Paragraphs>386</Paragraphs>
  <Slides>33</Slides>
  <Notes>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UCAS: University Colleges Admission Services</vt:lpstr>
      <vt:lpstr>UK Universities</vt:lpstr>
      <vt:lpstr>Registering your school </vt:lpstr>
      <vt:lpstr>Establishing Yourself as a Centre </vt:lpstr>
      <vt:lpstr>Important Dates: </vt:lpstr>
      <vt:lpstr>UKCAT/BMAT/HPAT Ulster </vt:lpstr>
      <vt:lpstr>Other members of staff and UCAS </vt:lpstr>
      <vt:lpstr>UCAS Terminology:</vt:lpstr>
      <vt:lpstr>   Choosing a Course / Choosing a University </vt:lpstr>
      <vt:lpstr>Which Course? Making Your Choice</vt:lpstr>
      <vt:lpstr>Which Course? Making a choice</vt:lpstr>
      <vt:lpstr>Researching the courses of your choice  </vt:lpstr>
      <vt:lpstr>Example Entry Profile for Medicine in University of Aberdeen</vt:lpstr>
      <vt:lpstr>Other Tariff Qualifications: </vt:lpstr>
      <vt:lpstr>Which University?</vt:lpstr>
      <vt:lpstr>Which University ? Factors worth considering</vt:lpstr>
      <vt:lpstr>Fees for 2012: </vt:lpstr>
      <vt:lpstr>NHS Courses: </vt:lpstr>
      <vt:lpstr>Now make a shortlist</vt:lpstr>
      <vt:lpstr>Completing the form</vt:lpstr>
      <vt:lpstr>Sections to be filled In</vt:lpstr>
      <vt:lpstr>Choices Section </vt:lpstr>
      <vt:lpstr>Your Personal Statement: </vt:lpstr>
      <vt:lpstr>Predicted Grades :</vt:lpstr>
      <vt:lpstr>Reference </vt:lpstr>
      <vt:lpstr>Completing the Reference: </vt:lpstr>
      <vt:lpstr>Application Fees:</vt:lpstr>
      <vt:lpstr>What happens when UCAS receive the application</vt:lpstr>
      <vt:lpstr>Offers: Two Types of offer  Conditional/ Unconditional</vt:lpstr>
      <vt:lpstr>PowerPoint Presentation</vt:lpstr>
      <vt:lpstr>Accepting an offer</vt:lpstr>
      <vt:lpstr>Contact Information:</vt:lpstr>
      <vt:lpstr>Useful Resources: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UCAS: University Colleges Admission Services</dc:title>
  <dc:creator>Brian</dc:creator>
  <cp:lastModifiedBy>User</cp:lastModifiedBy>
  <cp:revision>2</cp:revision>
  <dcterms:created xsi:type="dcterms:W3CDTF">2012-05-02T17:23:10Z</dcterms:created>
  <dcterms:modified xsi:type="dcterms:W3CDTF">2012-05-29T13:13:06Z</dcterms:modified>
</cp:coreProperties>
</file>