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6"/>
  </p:handoutMasterIdLst>
  <p:sldIdLst>
    <p:sldId id="256" r:id="rId2"/>
    <p:sldId id="279" r:id="rId3"/>
    <p:sldId id="257" r:id="rId4"/>
    <p:sldId id="265" r:id="rId5"/>
    <p:sldId id="266" r:id="rId6"/>
    <p:sldId id="280" r:id="rId7"/>
    <p:sldId id="281" r:id="rId8"/>
    <p:sldId id="276" r:id="rId9"/>
    <p:sldId id="277" r:id="rId10"/>
    <p:sldId id="258" r:id="rId11"/>
    <p:sldId id="262" r:id="rId12"/>
    <p:sldId id="261" r:id="rId13"/>
    <p:sldId id="264" r:id="rId14"/>
    <p:sldId id="268" r:id="rId15"/>
    <p:sldId id="269" r:id="rId16"/>
    <p:sldId id="272" r:id="rId17"/>
    <p:sldId id="270" r:id="rId18"/>
    <p:sldId id="271" r:id="rId19"/>
    <p:sldId id="273" r:id="rId20"/>
    <p:sldId id="267" r:id="rId21"/>
    <p:sldId id="274" r:id="rId22"/>
    <p:sldId id="278" r:id="rId23"/>
    <p:sldId id="275" r:id="rId24"/>
    <p:sldId id="263" r:id="rId25"/>
  </p:sldIdLst>
  <p:sldSz cx="12192000" cy="6858000"/>
  <p:notesSz cx="6881813" cy="96615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4737F-5137-4236-8758-AC8CA4F27E32}" type="datetimeFigureOut">
              <a:rPr lang="en-IE" smtClean="0"/>
              <a:t>28/11/2017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77338"/>
            <a:ext cx="2982913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9177338"/>
            <a:ext cx="2982912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2FBD7-8A00-430B-85F0-0E47EBAF5EC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0220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JCT.ppt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JCT.pptx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aminations.ie/" TargetMode="External"/><Relationship Id="rId2" Type="http://schemas.openxmlformats.org/officeDocument/2006/relationships/hyperlink" Target="http://www.juniorcycle.i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Information </a:t>
            </a:r>
            <a:r>
              <a:rPr lang="en-US" dirty="0"/>
              <a:t>for parents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An introduction to </a:t>
            </a:r>
            <a:r>
              <a:rPr lang="en-US" dirty="0" smtClean="0"/>
              <a:t>the junior cycle.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316" y="231630"/>
            <a:ext cx="203835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86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Orla video.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E" dirty="0" smtClean="0"/>
          </a:p>
          <a:p>
            <a:r>
              <a:rPr lang="en-IE" dirty="0">
                <a:hlinkClick r:id="rId2" action="ppaction://hlinkpres?slideindex=1&amp;slidetitle="/>
              </a:rPr>
              <a:t>http://www.juniorcycle.ie/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181149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change is </a:t>
            </a:r>
            <a:r>
              <a:rPr lang="en-US" b="1" dirty="0" smtClean="0"/>
              <a:t>needed?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b="1" dirty="0"/>
              <a:t>Research highlights that some </a:t>
            </a:r>
            <a:r>
              <a:rPr lang="en-US" b="1" dirty="0" smtClean="0"/>
              <a:t>students:</a:t>
            </a:r>
            <a:endParaRPr lang="en-US" b="1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sz="1800" dirty="0"/>
              <a:t>NOT PROGRESSING IN FIRST </a:t>
            </a:r>
            <a:r>
              <a:rPr lang="en-US" sz="1800" dirty="0" smtClean="0"/>
              <a:t>YEAR.</a:t>
            </a:r>
            <a:endParaRPr lang="en-US" sz="1800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sz="1800" dirty="0"/>
              <a:t>DISENGAGING IN SECOND </a:t>
            </a:r>
            <a:r>
              <a:rPr lang="en-US" sz="1800" dirty="0" smtClean="0"/>
              <a:t>YEAR.</a:t>
            </a:r>
            <a:endParaRPr lang="en-US" sz="1800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sz="1800" dirty="0"/>
              <a:t>NOT DEVELOPING </a:t>
            </a:r>
            <a:r>
              <a:rPr lang="en-US" sz="1800" dirty="0" err="1" smtClean="0"/>
              <a:t>THeir</a:t>
            </a:r>
            <a:r>
              <a:rPr lang="en-US" sz="1800" dirty="0" smtClean="0"/>
              <a:t> </a:t>
            </a:r>
            <a:r>
              <a:rPr lang="en-US" sz="1800" dirty="0"/>
              <a:t>PARTICULAR SKILLS AND </a:t>
            </a:r>
            <a:r>
              <a:rPr lang="en-US" sz="1800" dirty="0" smtClean="0"/>
              <a:t>INTERESTS.</a:t>
            </a:r>
            <a:endParaRPr lang="en-US" sz="1800" dirty="0"/>
          </a:p>
          <a:p>
            <a:pPr>
              <a:buClr>
                <a:srgbClr val="000000"/>
              </a:buClr>
            </a:pPr>
            <a:r>
              <a:rPr lang="en-US" b="1" dirty="0"/>
              <a:t>JUNIOR CERTIFICATE TERMINAL </a:t>
            </a:r>
            <a:r>
              <a:rPr lang="en-US" b="1" dirty="0" smtClean="0"/>
              <a:t>EXAMINATION:</a:t>
            </a:r>
            <a:endParaRPr lang="en-US" sz="1600" b="1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sz="1800" dirty="0"/>
              <a:t>IS NO LONGER A HIGH STAKES </a:t>
            </a:r>
            <a:r>
              <a:rPr lang="en-US" sz="1800" dirty="0" smtClean="0"/>
              <a:t>EXAM – 90% of students progress onto leaving certificate.</a:t>
            </a:r>
            <a:endParaRPr lang="en-US" sz="1800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sz="1800" dirty="0"/>
              <a:t>HAS DRIVEN TEACHING STYLE – OVER FOCUSED ON </a:t>
            </a:r>
            <a:r>
              <a:rPr lang="en-US" sz="1800" dirty="0" smtClean="0"/>
              <a:t>EXAMS.</a:t>
            </a:r>
            <a:endParaRPr lang="en-US" sz="1800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sz="1800" dirty="0"/>
              <a:t>STUDENTS ARE </a:t>
            </a:r>
            <a:r>
              <a:rPr lang="en-US" sz="1800" dirty="0" smtClean="0"/>
              <a:t>STRESSED.</a:t>
            </a:r>
            <a:endParaRPr lang="en-US" sz="1800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98641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Why change assessment?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b="1" dirty="0" smtClean="0"/>
              <a:t>Assessment best WHEN ASSESSMENT FOR LEARNING IS THE NORM THROUGHOUT THE THREE YEARS..</a:t>
            </a:r>
          </a:p>
          <a:p>
            <a:r>
              <a:rPr lang="en-IE" b="1" dirty="0" smtClean="0"/>
              <a:t>ENABLE LEARNERS WITH THEIR TEACHER’S SUPPORT: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dirty="0" smtClean="0"/>
              <a:t>TO DISCUSS THEIR LEARNING AND BE CLEAR ABOUT OUTCOMES.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dirty="0" smtClean="0"/>
              <a:t>TO RECOGNISE BOTH GAPS IN THEIR LEARNING AND HOW IT CAN BE IMPROVED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dirty="0" smtClean="0"/>
              <a:t>TO DEVELOP CONFIDENCE IN THEIR OWN ABILITIES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dirty="0" smtClean="0"/>
              <a:t>TO BE MOTIVATED AND HAVE HIGH EXPECTATIONS THAT ARE REALISTIC</a:t>
            </a:r>
          </a:p>
          <a:p>
            <a:r>
              <a:rPr lang="en-IE" b="1" dirty="0" smtClean="0"/>
              <a:t>ASSESSMENT TO IMPORVE (NOT TO PROVE) LEARNING.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31956864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WHY CHANGE ASSESSMENT? </a:t>
            </a:r>
            <a:r>
              <a:rPr lang="en-IE" dirty="0" smtClean="0"/>
              <a:t>CONT.</a:t>
            </a:r>
            <a:br>
              <a:rPr lang="en-IE" dirty="0" smtClean="0"/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b="1" dirty="0" smtClean="0"/>
              <a:t>MOVE FOCUS FROM TERMINAL EXAM TO A QUALITY LEARNING EXPERIENCE FOR STUDENTS.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1084120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STAYS THE SAME?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dirty="0" smtClean="0"/>
              <a:t>STUDENTS EXPERIENCE A BROAD AND BALANCED CURRICULUM.</a:t>
            </a:r>
          </a:p>
          <a:p>
            <a:r>
              <a:rPr lang="en-IE" dirty="0" smtClean="0"/>
              <a:t>STANDARDS AND EXPECTATIONS WILL REMAIN HIGH FOR ALL STUDENTS.</a:t>
            </a:r>
          </a:p>
          <a:p>
            <a:r>
              <a:rPr lang="en-IE" dirty="0" smtClean="0"/>
              <a:t>SUBJECTS WILL CONTINUE TO PLAY AN IMPORTANT ROLE IN THE JUNIOR CYCLE.</a:t>
            </a:r>
          </a:p>
          <a:p>
            <a:r>
              <a:rPr lang="en-IE" dirty="0" smtClean="0"/>
              <a:t>SEC WILL CONTINUE TO BE INVOLVED IN ASSESSMENT FOR CERTIFICATION.</a:t>
            </a:r>
          </a:p>
          <a:p>
            <a:r>
              <a:rPr lang="en-IE" dirty="0" smtClean="0"/>
              <a:t>THE DES WILL MONITOR RESULTS ACROSS ALL SCHOOLS.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85405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Your child will be involved in….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dirty="0" smtClean="0"/>
              <a:t>Receiving feedback and identifying what they have done well.</a:t>
            </a:r>
          </a:p>
          <a:p>
            <a:r>
              <a:rPr lang="en-IE" dirty="0" smtClean="0"/>
              <a:t>Identifying what to do next.</a:t>
            </a:r>
          </a:p>
          <a:p>
            <a:r>
              <a:rPr lang="en-IE" dirty="0" smtClean="0"/>
              <a:t>Setting and achieving personal goals.</a:t>
            </a:r>
          </a:p>
          <a:p>
            <a:r>
              <a:rPr lang="en-IE" dirty="0" smtClean="0"/>
              <a:t>Redrafting, correcting their own work, giving feedback to others.</a:t>
            </a:r>
          </a:p>
          <a:p>
            <a:r>
              <a:rPr lang="en-IE" dirty="0" smtClean="0"/>
              <a:t>Examining examples of good work and identifying how their work can </a:t>
            </a:r>
            <a:r>
              <a:rPr lang="en-IE" smtClean="0"/>
              <a:t>be improved.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396401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Phasing in subjects.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dirty="0"/>
              <a:t>Sept. 2014, First certification in 2017</a:t>
            </a:r>
          </a:p>
          <a:p>
            <a:pPr marL="0" indent="0">
              <a:buNone/>
            </a:pPr>
            <a:r>
              <a:rPr lang="en-IE" b="1" dirty="0"/>
              <a:t>English</a:t>
            </a:r>
          </a:p>
          <a:p>
            <a:r>
              <a:rPr lang="en-IE" dirty="0"/>
              <a:t>Sept. 2016, first certification in 2019</a:t>
            </a:r>
          </a:p>
          <a:p>
            <a:pPr marL="0" indent="0">
              <a:buNone/>
            </a:pPr>
            <a:r>
              <a:rPr lang="en-IE" b="1" dirty="0"/>
              <a:t>Science</a:t>
            </a:r>
            <a:r>
              <a:rPr lang="en-IE" dirty="0"/>
              <a:t> and </a:t>
            </a:r>
            <a:r>
              <a:rPr lang="en-IE" b="1" dirty="0"/>
              <a:t>business studies.</a:t>
            </a:r>
          </a:p>
          <a:p>
            <a:r>
              <a:rPr lang="en-IE" dirty="0"/>
              <a:t>Sept. 2017, first certification in 2020</a:t>
            </a:r>
          </a:p>
          <a:p>
            <a:pPr marL="0" indent="0">
              <a:buNone/>
            </a:pPr>
            <a:r>
              <a:rPr lang="en-IE" b="1" dirty="0"/>
              <a:t>Irish, art, modern languages </a:t>
            </a:r>
            <a:r>
              <a:rPr lang="en-IE" dirty="0"/>
              <a:t>– </a:t>
            </a:r>
            <a:r>
              <a:rPr lang="en-IE" b="1" dirty="0" err="1"/>
              <a:t>french</a:t>
            </a:r>
            <a:r>
              <a:rPr lang="en-IE" b="1" dirty="0"/>
              <a:t>, </a:t>
            </a:r>
            <a:r>
              <a:rPr lang="en-IE" b="1" dirty="0" err="1"/>
              <a:t>spanish</a:t>
            </a:r>
            <a:r>
              <a:rPr lang="en-IE" b="1" dirty="0"/>
              <a:t> </a:t>
            </a:r>
            <a:r>
              <a:rPr lang="en-IE" dirty="0"/>
              <a:t>and </a:t>
            </a:r>
            <a:r>
              <a:rPr lang="en-IE" b="1" dirty="0" err="1"/>
              <a:t>german</a:t>
            </a:r>
            <a:r>
              <a:rPr lang="en-IE" dirty="0"/>
              <a:t>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968993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Phasing in subjects </a:t>
            </a:r>
            <a:r>
              <a:rPr lang="en-IE" dirty="0" smtClean="0"/>
              <a:t>cont.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dirty="0"/>
              <a:t>Sept. 2018, first certification 2021</a:t>
            </a:r>
          </a:p>
          <a:p>
            <a:pPr marL="0" indent="0">
              <a:buNone/>
            </a:pPr>
            <a:r>
              <a:rPr lang="en-IE" b="1" dirty="0"/>
              <a:t>History, home economics, music, geography </a:t>
            </a:r>
            <a:r>
              <a:rPr lang="en-IE" dirty="0"/>
              <a:t>and </a:t>
            </a:r>
            <a:r>
              <a:rPr lang="en-IE" b="1" dirty="0"/>
              <a:t>maths</a:t>
            </a:r>
            <a:r>
              <a:rPr lang="en-IE" dirty="0"/>
              <a:t>.</a:t>
            </a:r>
          </a:p>
          <a:p>
            <a:r>
              <a:rPr lang="en-IE" dirty="0"/>
              <a:t>Sept. 2019, first certification 2022</a:t>
            </a:r>
          </a:p>
          <a:p>
            <a:pPr marL="0" indent="0">
              <a:buNone/>
            </a:pPr>
            <a:r>
              <a:rPr lang="en-IE" b="1" dirty="0"/>
              <a:t>Technology subjects </a:t>
            </a:r>
            <a:r>
              <a:rPr lang="en-IE" dirty="0"/>
              <a:t>and </a:t>
            </a:r>
            <a:r>
              <a:rPr lang="en-IE" b="1" dirty="0" err="1"/>
              <a:t>r.e</a:t>
            </a:r>
            <a:r>
              <a:rPr lang="en-IE" b="1" dirty="0"/>
              <a:t>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355632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PLANNING AND DESIGNING A JC </a:t>
            </a:r>
            <a:r>
              <a:rPr lang="en-US" b="1" dirty="0" smtClean="0"/>
              <a:t>PROGRAMME.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b="1" dirty="0"/>
              <a:t>FRAMEWORKS:</a:t>
            </a:r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sz="1700" b="1" dirty="0"/>
              <a:t>8 PRINCIPLES</a:t>
            </a:r>
            <a:r>
              <a:rPr lang="en-US" sz="1700" b="1" dirty="0" smtClean="0"/>
              <a:t>. </a:t>
            </a:r>
            <a:r>
              <a:rPr lang="en-US" sz="1700" dirty="0" smtClean="0"/>
              <a:t>(on handout) in short – all students experience a high quality education, characterised by high expectations of learners and the pursuit of excellence..</a:t>
            </a:r>
            <a:endParaRPr lang="en-US" sz="1700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sz="1700" b="1" dirty="0"/>
              <a:t>24 STATEMENTS OF </a:t>
            </a:r>
            <a:r>
              <a:rPr lang="en-US" sz="1700" b="1" dirty="0" smtClean="0"/>
              <a:t>LEARNING </a:t>
            </a:r>
            <a:r>
              <a:rPr lang="en-US" sz="1700" dirty="0" smtClean="0"/>
              <a:t>– these describe what your son/daughter should know, understand and value having participated in junior cycle. Such as create and present artistic works and appreciate the process and skills involved, take initiative , be innovative and develop entrepreneurial skills.</a:t>
            </a:r>
            <a:endParaRPr lang="en-US" sz="1700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sz="1700" b="1" dirty="0"/>
              <a:t>8 KEY </a:t>
            </a:r>
            <a:r>
              <a:rPr lang="en-US" sz="1700" b="1" dirty="0" smtClean="0"/>
              <a:t>SKILLS </a:t>
            </a:r>
            <a:r>
              <a:rPr lang="en-US" sz="1700" dirty="0" smtClean="0"/>
              <a:t>– these permeate across the entire curriculum and include:</a:t>
            </a:r>
          </a:p>
          <a:p>
            <a:pPr>
              <a:buClr>
                <a:srgbClr val="000000"/>
              </a:buClr>
            </a:pPr>
            <a:r>
              <a:rPr lang="en-US" sz="1700" dirty="0" smtClean="0"/>
              <a:t>Being literate.</a:t>
            </a:r>
          </a:p>
          <a:p>
            <a:pPr>
              <a:buClr>
                <a:srgbClr val="000000"/>
              </a:buClr>
            </a:pPr>
            <a:r>
              <a:rPr lang="en-US" sz="1700" dirty="0" smtClean="0"/>
              <a:t>Managing themselves.</a:t>
            </a:r>
          </a:p>
          <a:p>
            <a:pPr>
              <a:buClr>
                <a:srgbClr val="000000"/>
              </a:buClr>
            </a:pPr>
            <a:r>
              <a:rPr lang="en-US" sz="1700" dirty="0" smtClean="0"/>
              <a:t>Staying well.</a:t>
            </a:r>
            <a:endParaRPr lang="en-US" sz="1700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endParaRPr lang="en-US" sz="1700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endParaRPr lang="en-US" dirty="0"/>
          </a:p>
          <a:p>
            <a:pPr>
              <a:buClr>
                <a:srgbClr val="000000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233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8 key skills </a:t>
            </a:r>
            <a:r>
              <a:rPr lang="en-IE" dirty="0" smtClean="0"/>
              <a:t>cont.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dirty="0" smtClean="0"/>
              <a:t>Managing information and thinking.</a:t>
            </a:r>
          </a:p>
          <a:p>
            <a:r>
              <a:rPr lang="en-IE" dirty="0" smtClean="0"/>
              <a:t>Being numerate.</a:t>
            </a:r>
          </a:p>
          <a:p>
            <a:r>
              <a:rPr lang="en-IE" dirty="0" smtClean="0"/>
              <a:t>Communicating.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b="1" dirty="0" smtClean="0"/>
              <a:t>Through engaging with the key skills student will</a:t>
            </a:r>
            <a:r>
              <a:rPr lang="en-IE" dirty="0" smtClean="0"/>
              <a:t>:</a:t>
            </a:r>
          </a:p>
          <a:p>
            <a:r>
              <a:rPr lang="en-IE" dirty="0" smtClean="0"/>
              <a:t>Be more actively engaged with learning.</a:t>
            </a:r>
          </a:p>
          <a:p>
            <a:r>
              <a:rPr lang="en-IE" dirty="0" smtClean="0"/>
              <a:t>Take greater ownership of their learning.</a:t>
            </a:r>
          </a:p>
          <a:p>
            <a:r>
              <a:rPr lang="en-IE" dirty="0" smtClean="0"/>
              <a:t>Have a critical engagement with digital technology.</a:t>
            </a:r>
          </a:p>
          <a:p>
            <a:r>
              <a:rPr lang="en-IE" dirty="0" smtClean="0"/>
              <a:t>Be encouraged to problem solve and think creatively.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455" y="2191183"/>
            <a:ext cx="2410690" cy="235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6807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smtClean="0"/>
              <a:t>Junior cycle </a:t>
            </a:r>
            <a:r>
              <a:rPr lang="en-IE" b="1" dirty="0" smtClean="0"/>
              <a:t>to be delivered through</a:t>
            </a:r>
            <a:r>
              <a:rPr lang="en-IE" dirty="0" smtClean="0"/>
              <a:t>: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Clr>
                <a:srgbClr val="000000"/>
              </a:buClr>
              <a:buNone/>
            </a:pPr>
            <a:endParaRPr lang="en-US" b="1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b="1" dirty="0" smtClean="0"/>
              <a:t>SUBJECTS.</a:t>
            </a:r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endParaRPr lang="en-US" b="1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b="1" dirty="0"/>
              <a:t>SHORT </a:t>
            </a:r>
            <a:r>
              <a:rPr lang="en-US" b="1" dirty="0" smtClean="0"/>
              <a:t>COURSES.</a:t>
            </a:r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endParaRPr lang="en-US" b="1" dirty="0"/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b="1" dirty="0"/>
              <a:t>OTHER LEARNING EXPERIENCES</a:t>
            </a:r>
            <a:r>
              <a:rPr lang="en-US" dirty="0"/>
              <a:t>.</a:t>
            </a:r>
          </a:p>
          <a:p>
            <a:pPr>
              <a:buClr>
                <a:srgbClr val="000000"/>
              </a:buClr>
              <a:buFont typeface="Courier New" panose="020B0604020202020204" pitchFamily="34" charset="0"/>
              <a:buChar char="o"/>
            </a:pPr>
            <a:endParaRPr lang="en-US" dirty="0"/>
          </a:p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370" y="1941341"/>
            <a:ext cx="3050469" cy="19413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366" y="3713688"/>
            <a:ext cx="2143125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188" y="2072494"/>
            <a:ext cx="3286125" cy="1390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184" y="4410075"/>
            <a:ext cx="2333625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425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SUBJECTS.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E" dirty="0" smtClean="0"/>
              <a:t>STUDENTS WILL STUDY A </a:t>
            </a:r>
            <a:r>
              <a:rPr lang="en-IE" b="1" dirty="0" smtClean="0"/>
              <a:t>MINIMUM</a:t>
            </a:r>
            <a:r>
              <a:rPr lang="en-IE" dirty="0" smtClean="0"/>
              <a:t> OF </a:t>
            </a:r>
            <a:r>
              <a:rPr lang="en-IE" b="1" dirty="0" smtClean="0"/>
              <a:t>8 </a:t>
            </a:r>
            <a:r>
              <a:rPr lang="en-IE" dirty="0" smtClean="0"/>
              <a:t>SUBJECTS TO A </a:t>
            </a:r>
            <a:r>
              <a:rPr lang="en-IE" b="1" dirty="0" smtClean="0"/>
              <a:t>MAXIMUM </a:t>
            </a:r>
            <a:r>
              <a:rPr lang="en-IE" dirty="0" smtClean="0"/>
              <a:t>OF </a:t>
            </a:r>
            <a:r>
              <a:rPr lang="en-IE" b="1" dirty="0" smtClean="0"/>
              <a:t>10 </a:t>
            </a:r>
            <a:r>
              <a:rPr lang="en-IE" dirty="0" smtClean="0"/>
              <a:t>SUBJECTS.</a:t>
            </a:r>
          </a:p>
          <a:p>
            <a:r>
              <a:rPr lang="en-IE" dirty="0" smtClean="0"/>
              <a:t>ALL SUBJECTS ARE BEING REVISED AND EACH ONE WILL HAVE ITS OWN SPECIFICATION REPLACING WHAT WAS PREVIOUSLY KNOWN AS A SYLLABUS.</a:t>
            </a:r>
          </a:p>
          <a:p>
            <a:r>
              <a:rPr lang="en-IE" dirty="0" smtClean="0"/>
              <a:t>EACH SPECIFICATION DESCRIBES THE LEARNING THAT TAKES PLACE AS PART OF THE STUDENT’S STUDY OF A SUBJECT IN JUNIOR CYCLE.</a:t>
            </a:r>
          </a:p>
          <a:p>
            <a:r>
              <a:rPr lang="en-IE" b="1" dirty="0" smtClean="0"/>
              <a:t>Classroom based assessments </a:t>
            </a:r>
            <a:r>
              <a:rPr lang="en-IE" dirty="0" smtClean="0"/>
              <a:t>in all subjects in years 2 and 3 of </a:t>
            </a:r>
            <a:r>
              <a:rPr lang="en-IE" smtClean="0"/>
              <a:t>the course.</a:t>
            </a:r>
            <a:endParaRPr lang="en-IE" b="1" dirty="0" smtClean="0"/>
          </a:p>
          <a:p>
            <a:r>
              <a:rPr lang="en-IE" b="1" dirty="0" smtClean="0"/>
              <a:t>SCHOOL-WORK COMPONENT </a:t>
            </a:r>
            <a:r>
              <a:rPr lang="en-IE" dirty="0" smtClean="0"/>
              <a:t>FOR ALL SUBJECTS </a:t>
            </a:r>
            <a:r>
              <a:rPr lang="en-IE" b="1" dirty="0" smtClean="0"/>
              <a:t>COMPLETED IN Year 3 </a:t>
            </a:r>
            <a:r>
              <a:rPr lang="en-IE" dirty="0" smtClean="0"/>
              <a:t>(generally 10% of overall marks but may vary across subjects).</a:t>
            </a:r>
          </a:p>
          <a:p>
            <a:r>
              <a:rPr lang="en-IE" b="1" dirty="0" smtClean="0"/>
              <a:t>Final assessment </a:t>
            </a:r>
            <a:r>
              <a:rPr lang="en-IE" dirty="0" smtClean="0"/>
              <a:t>component (90% of marks).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dirty="0" smtClean="0"/>
              <a:t>An </a:t>
            </a:r>
            <a:r>
              <a:rPr lang="en-IE" b="1" dirty="0" smtClean="0"/>
              <a:t>examination</a:t>
            </a:r>
            <a:r>
              <a:rPr lang="en-IE" dirty="0" smtClean="0"/>
              <a:t> of </a:t>
            </a:r>
            <a:r>
              <a:rPr lang="en-IE" b="1" dirty="0" smtClean="0"/>
              <a:t>no more than two hours.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b="1" dirty="0" smtClean="0"/>
              <a:t>Two levels </a:t>
            </a:r>
            <a:r>
              <a:rPr lang="en-IE" dirty="0" smtClean="0"/>
              <a:t>for </a:t>
            </a:r>
            <a:r>
              <a:rPr lang="en-IE" b="1" dirty="0" err="1" smtClean="0"/>
              <a:t>english</a:t>
            </a:r>
            <a:r>
              <a:rPr lang="en-IE" b="1" dirty="0" smtClean="0"/>
              <a:t>, </a:t>
            </a:r>
            <a:r>
              <a:rPr lang="en-IE" b="1" dirty="0" err="1" smtClean="0"/>
              <a:t>irish</a:t>
            </a:r>
            <a:r>
              <a:rPr lang="en-IE" b="1" dirty="0" smtClean="0"/>
              <a:t>, maths</a:t>
            </a:r>
            <a:r>
              <a:rPr lang="en-IE" dirty="0" smtClean="0"/>
              <a:t>.   </a:t>
            </a:r>
            <a:r>
              <a:rPr lang="en-IE" b="1" dirty="0" smtClean="0"/>
              <a:t>Common level </a:t>
            </a:r>
            <a:r>
              <a:rPr lang="en-IE" dirty="0" smtClean="0"/>
              <a:t>for all </a:t>
            </a:r>
            <a:r>
              <a:rPr lang="en-IE" b="1" dirty="0" smtClean="0"/>
              <a:t>other subjects</a:t>
            </a:r>
            <a:r>
              <a:rPr lang="en-IE" dirty="0" smtClean="0"/>
              <a:t>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541056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Grades awarded.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b="1" dirty="0" smtClean="0"/>
              <a:t>Final assessment</a:t>
            </a:r>
            <a:r>
              <a:rPr lang="en-IE" dirty="0" smtClean="0"/>
              <a:t>:</a:t>
            </a:r>
          </a:p>
          <a:p>
            <a:r>
              <a:rPr lang="en-IE" dirty="0" smtClean="0"/>
              <a:t>Distinction 		90% - 100%</a:t>
            </a:r>
          </a:p>
          <a:p>
            <a:r>
              <a:rPr lang="en-IE" dirty="0" smtClean="0"/>
              <a:t>Higher merit		75% - 89%</a:t>
            </a:r>
          </a:p>
          <a:p>
            <a:r>
              <a:rPr lang="en-IE" dirty="0" smtClean="0"/>
              <a:t>Merit			55% - 74%</a:t>
            </a:r>
          </a:p>
          <a:p>
            <a:r>
              <a:rPr lang="en-IE" dirty="0" smtClean="0"/>
              <a:t>Achieved		40% - 54%</a:t>
            </a:r>
          </a:p>
          <a:p>
            <a:r>
              <a:rPr lang="en-IE" dirty="0" smtClean="0"/>
              <a:t>Not achieved		0%  - 39%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506072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Classroom based assessments.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b="1" dirty="0" smtClean="0"/>
              <a:t>One</a:t>
            </a:r>
            <a:r>
              <a:rPr lang="en-IE" dirty="0" smtClean="0"/>
              <a:t> to be undertaken towards the </a:t>
            </a:r>
            <a:r>
              <a:rPr lang="en-IE" b="1" dirty="0" smtClean="0"/>
              <a:t>end of second year.</a:t>
            </a:r>
          </a:p>
          <a:p>
            <a:r>
              <a:rPr lang="en-IE" dirty="0" smtClean="0"/>
              <a:t>The </a:t>
            </a:r>
            <a:r>
              <a:rPr lang="en-IE" b="1" dirty="0" smtClean="0"/>
              <a:t>second</a:t>
            </a:r>
            <a:r>
              <a:rPr lang="en-IE" dirty="0" smtClean="0"/>
              <a:t> to be undertaken in the </a:t>
            </a:r>
            <a:r>
              <a:rPr lang="en-IE" b="1" dirty="0" smtClean="0"/>
              <a:t>first term of third year</a:t>
            </a:r>
            <a:r>
              <a:rPr lang="en-IE" dirty="0" smtClean="0"/>
              <a:t>.</a:t>
            </a:r>
          </a:p>
          <a:p>
            <a:r>
              <a:rPr lang="en-IE" dirty="0" smtClean="0"/>
              <a:t>Examples – </a:t>
            </a:r>
            <a:r>
              <a:rPr lang="en-IE" b="1" dirty="0" err="1" smtClean="0"/>
              <a:t>english</a:t>
            </a:r>
            <a:r>
              <a:rPr lang="en-IE" dirty="0" smtClean="0"/>
              <a:t> (1) oral presentation {research and communication</a:t>
            </a:r>
            <a:r>
              <a:rPr lang="en-IE" dirty="0"/>
              <a:t>}, </a:t>
            </a:r>
            <a:r>
              <a:rPr lang="en-IE" dirty="0">
                <a:hlinkClick r:id="rId2" action="ppaction://hlinkpres?slideindex=1&amp;slidetitle="/>
              </a:rPr>
              <a:t>http://www.curriculumonline.ie/Junior-cycle/Junior-Cycle-Subjects/English/Examples-of-Student-Work/Examples-of-Oral-Communication-(2nd-year) </a:t>
            </a:r>
            <a:r>
              <a:rPr lang="en-IE" dirty="0" smtClean="0"/>
              <a:t>(2) the collection of the student’s texts {the development of their writing skills and their understanding of the writing process.} students will choose two pieces of their writing to submit for assessment along with plans, drafts and a reflection note for each. (they should choose the two pieces which they think represent their best work – any genre: descriptive, functional writing, narrative, poem, etc.)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366533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Classroom based assessments </a:t>
            </a:r>
            <a:r>
              <a:rPr lang="en-IE" dirty="0" smtClean="0"/>
              <a:t>cont.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b="1" dirty="0" smtClean="0"/>
              <a:t>Business studies</a:t>
            </a:r>
            <a:r>
              <a:rPr lang="en-IE" dirty="0" smtClean="0"/>
              <a:t>: (1) Business in action {second year}, (2) presentation {third year}.</a:t>
            </a:r>
          </a:p>
          <a:p>
            <a:r>
              <a:rPr lang="en-IE" b="1" dirty="0" smtClean="0"/>
              <a:t>Science: </a:t>
            </a:r>
            <a:r>
              <a:rPr lang="en-IE" dirty="0" smtClean="0"/>
              <a:t>(1) EEI – Extended Experimental investigation (2) SSI – Science in </a:t>
            </a:r>
            <a:r>
              <a:rPr lang="en-IE" smtClean="0"/>
              <a:t>society investigation.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479158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Awards for classroom based assessments.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b="1" dirty="0" smtClean="0"/>
              <a:t>Classroom based assessments:</a:t>
            </a:r>
          </a:p>
          <a:p>
            <a:r>
              <a:rPr lang="en-IE" dirty="0" smtClean="0"/>
              <a:t>Exceptional.</a:t>
            </a:r>
          </a:p>
          <a:p>
            <a:r>
              <a:rPr lang="en-IE" dirty="0" smtClean="0"/>
              <a:t>Above expectations.</a:t>
            </a:r>
          </a:p>
          <a:p>
            <a:r>
              <a:rPr lang="en-IE" dirty="0" smtClean="0"/>
              <a:t>In line with expectations.</a:t>
            </a:r>
          </a:p>
          <a:p>
            <a:r>
              <a:rPr lang="en-IE" dirty="0" smtClean="0"/>
              <a:t>Yet to meet expectations.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dirty="0" smtClean="0"/>
              <a:t>These are awarded by teachers in  line with the </a:t>
            </a:r>
            <a:r>
              <a:rPr lang="en-IE" b="1" dirty="0" smtClean="0"/>
              <a:t>features of quality </a:t>
            </a:r>
            <a:r>
              <a:rPr lang="en-IE" dirty="0" smtClean="0"/>
              <a:t>as provided by the SEC and are awarded In consultation with subject department colleagues.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76675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The assessment task.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dirty="0" smtClean="0"/>
              <a:t>Students complete a </a:t>
            </a:r>
            <a:r>
              <a:rPr lang="en-IE" b="1" dirty="0" smtClean="0"/>
              <a:t>written assessment task in class </a:t>
            </a:r>
            <a:r>
              <a:rPr lang="en-IE" dirty="0" smtClean="0"/>
              <a:t>to be </a:t>
            </a:r>
            <a:r>
              <a:rPr lang="en-IE" b="1" dirty="0" smtClean="0"/>
              <a:t>submitted</a:t>
            </a:r>
            <a:r>
              <a:rPr lang="en-IE" dirty="0" smtClean="0"/>
              <a:t> to the </a:t>
            </a:r>
            <a:r>
              <a:rPr lang="en-IE" b="1" dirty="0" smtClean="0"/>
              <a:t>SEC</a:t>
            </a:r>
            <a:r>
              <a:rPr lang="en-IE" dirty="0" smtClean="0"/>
              <a:t> for marking as part of the state-certified examination.</a:t>
            </a:r>
          </a:p>
          <a:p>
            <a:r>
              <a:rPr lang="en-IE" dirty="0" smtClean="0"/>
              <a:t>This will be allocated </a:t>
            </a:r>
            <a:r>
              <a:rPr lang="en-IE" b="1" dirty="0" smtClean="0"/>
              <a:t>10% of the marks </a:t>
            </a:r>
            <a:r>
              <a:rPr lang="en-IE" dirty="0" smtClean="0"/>
              <a:t>used to determine the grade </a:t>
            </a:r>
            <a:r>
              <a:rPr lang="en-IE" b="1" dirty="0" smtClean="0"/>
              <a:t>awarded by the sec.</a:t>
            </a:r>
          </a:p>
          <a:p>
            <a:r>
              <a:rPr lang="en-IE" dirty="0" smtClean="0"/>
              <a:t>The assessment task will assess students in different aspects of their learning depending on the subject being assessed.  </a:t>
            </a:r>
          </a:p>
          <a:p>
            <a:r>
              <a:rPr lang="en-IE" dirty="0" smtClean="0"/>
              <a:t>The assessment task is </a:t>
            </a:r>
            <a:r>
              <a:rPr lang="en-IE" b="1" dirty="0" smtClean="0"/>
              <a:t>linked to the second classroom based assessment </a:t>
            </a:r>
            <a:r>
              <a:rPr lang="en-IE" dirty="0" smtClean="0"/>
              <a:t>in all subjects.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62335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Example</a:t>
            </a:r>
            <a:r>
              <a:rPr lang="en-IE" dirty="0" smtClean="0"/>
              <a:t> – </a:t>
            </a:r>
            <a:r>
              <a:rPr lang="en-IE" dirty="0" err="1" smtClean="0"/>
              <a:t>english</a:t>
            </a:r>
            <a:r>
              <a:rPr lang="en-IE" dirty="0" smtClean="0"/>
              <a:t>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dirty="0" smtClean="0"/>
              <a:t>Students will engage with a short stimulus in written, audio or audio visual format to prepare for the task.</a:t>
            </a:r>
          </a:p>
          <a:p>
            <a:r>
              <a:rPr lang="en-IE" dirty="0" smtClean="0"/>
              <a:t>A written task which tests them in one or more of the following: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 smtClean="0"/>
              <a:t>Their ability to outline their experience of compiling their collection of texts.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 smtClean="0"/>
              <a:t>Their understanding and evaluation of that experience.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 smtClean="0"/>
              <a:t>Their capacity to demonstrate and reflect on the skills they have developed.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378822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SHORT COURSES</a:t>
            </a:r>
            <a:r>
              <a:rPr lang="en-IE" dirty="0" smtClean="0"/>
              <a:t>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 smtClean="0"/>
              <a:t>IF A SCHOOL OFFERS SHORT COURSES A STUDENT CAN STUDY </a:t>
            </a:r>
            <a:r>
              <a:rPr lang="en-IE" b="1" dirty="0" smtClean="0"/>
              <a:t>9 SUBJECTS PLUS 2 SHORT COURSES</a:t>
            </a:r>
            <a:r>
              <a:rPr lang="en-IE" dirty="0" smtClean="0"/>
              <a:t> OR </a:t>
            </a:r>
            <a:r>
              <a:rPr lang="en-IE" b="1" dirty="0" smtClean="0"/>
              <a:t>8 SUBJECTS AND 4 SHORT COURSES</a:t>
            </a:r>
            <a:r>
              <a:rPr lang="en-IE" dirty="0" smtClean="0"/>
              <a:t>.</a:t>
            </a:r>
          </a:p>
          <a:p>
            <a:r>
              <a:rPr lang="en-IE" dirty="0" smtClean="0"/>
              <a:t>A SHORT COURSE IS DESIGNED FOR APPROXIMATELY 100 HOURS OF STUDENT ENGAGEMENT ACROSS TWO OR THREE YEARS OF THE JUNIOR CYCLE.  </a:t>
            </a:r>
          </a:p>
          <a:p>
            <a:r>
              <a:rPr lang="en-IE" b="1" dirty="0" smtClean="0"/>
              <a:t>SHORT COURSES INCLUDE</a:t>
            </a:r>
            <a:r>
              <a:rPr lang="en-IE" dirty="0" smtClean="0"/>
              <a:t>: CIVIC, SOCIAL AND POLITICAL EDUCATION (</a:t>
            </a:r>
            <a:r>
              <a:rPr lang="en-IE" dirty="0" err="1" smtClean="0"/>
              <a:t>cspe</a:t>
            </a:r>
            <a:r>
              <a:rPr lang="en-IE" dirty="0" smtClean="0"/>
              <a:t>), PHYSICAL EDUCATION (pe) AND SOCIAL, PERSONAL AND Health education [</a:t>
            </a:r>
            <a:r>
              <a:rPr lang="en-IE" dirty="0" err="1" smtClean="0"/>
              <a:t>sphe</a:t>
            </a:r>
            <a:r>
              <a:rPr lang="en-IE" dirty="0" smtClean="0"/>
              <a:t>] (including relationship and sexuality education).</a:t>
            </a:r>
          </a:p>
          <a:p>
            <a:r>
              <a:rPr lang="en-IE" dirty="0" smtClean="0"/>
              <a:t>A school may develop their own short courses to meet their students’ needs over time.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408087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Other learning experiences.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dirty="0" smtClean="0"/>
              <a:t>Students will have the opportunity to engage with a </a:t>
            </a:r>
            <a:r>
              <a:rPr lang="en-IE" b="1" dirty="0" smtClean="0"/>
              <a:t>wide range of other learning experiences </a:t>
            </a:r>
            <a:r>
              <a:rPr lang="en-IE" dirty="0" smtClean="0"/>
              <a:t>as part of their junior cycle programme and these will be recorded on the </a:t>
            </a:r>
            <a:r>
              <a:rPr lang="en-IE" dirty="0" err="1" smtClean="0"/>
              <a:t>jcpa</a:t>
            </a:r>
            <a:r>
              <a:rPr lang="en-IE" dirty="0" smtClean="0"/>
              <a:t> – junior cycle profile of achievement.  </a:t>
            </a:r>
          </a:p>
          <a:p>
            <a:r>
              <a:rPr lang="en-IE" dirty="0" smtClean="0"/>
              <a:t>Other learning experiences play a critical role in ensuring that students are provided with </a:t>
            </a:r>
            <a:r>
              <a:rPr lang="en-IE" b="1" dirty="0" smtClean="0"/>
              <a:t>a broad and balanced educational experience</a:t>
            </a:r>
            <a:r>
              <a:rPr lang="en-IE" dirty="0" smtClean="0"/>
              <a:t>.  </a:t>
            </a:r>
          </a:p>
          <a:p>
            <a:r>
              <a:rPr lang="en-IE" dirty="0" smtClean="0"/>
              <a:t>These learning experiences could include student </a:t>
            </a:r>
            <a:r>
              <a:rPr lang="en-IE" b="1" dirty="0" smtClean="0"/>
              <a:t>participation in co-curricular </a:t>
            </a:r>
            <a:r>
              <a:rPr lang="en-IE" dirty="0" smtClean="0"/>
              <a:t>and </a:t>
            </a:r>
            <a:r>
              <a:rPr lang="en-IE" b="1" dirty="0" smtClean="0"/>
              <a:t>extra-curricular activities</a:t>
            </a:r>
            <a:r>
              <a:rPr lang="en-IE" dirty="0" smtClean="0"/>
              <a:t> such as; science fair, school’s sporting activities, debating, musical performance.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824875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Other learning experiences </a:t>
            </a:r>
            <a:r>
              <a:rPr lang="en-IE" dirty="0" smtClean="0"/>
              <a:t>cont.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dirty="0" smtClean="0"/>
              <a:t>Specific </a:t>
            </a:r>
            <a:r>
              <a:rPr lang="en-IE" b="1" dirty="0" smtClean="0"/>
              <a:t>learning opportunities that do not form part of subjects or short courses</a:t>
            </a:r>
            <a:r>
              <a:rPr lang="en-IE" dirty="0" smtClean="0"/>
              <a:t>, such as; leadership training, activities relating to guidance, membership of school clubs or societies, membership of school’s student council.</a:t>
            </a:r>
          </a:p>
          <a:p>
            <a:r>
              <a:rPr lang="en-IE" b="1" dirty="0" smtClean="0"/>
              <a:t>Engagements</a:t>
            </a:r>
            <a:r>
              <a:rPr lang="en-IE" dirty="0" smtClean="0"/>
              <a:t> that form </a:t>
            </a:r>
            <a:r>
              <a:rPr lang="en-IE" b="1" dirty="0" smtClean="0"/>
              <a:t>part of the formal timetabled curriculum</a:t>
            </a:r>
            <a:r>
              <a:rPr lang="en-IE" dirty="0" smtClean="0"/>
              <a:t> but </a:t>
            </a:r>
            <a:r>
              <a:rPr lang="en-IE" b="1" dirty="0" smtClean="0"/>
              <a:t>not</a:t>
            </a:r>
            <a:r>
              <a:rPr lang="en-IE" dirty="0" smtClean="0"/>
              <a:t> </a:t>
            </a:r>
            <a:r>
              <a:rPr lang="en-IE" b="1" dirty="0" smtClean="0"/>
              <a:t>reported on in other sections of the JCPA</a:t>
            </a:r>
            <a:r>
              <a:rPr lang="en-IE" dirty="0" smtClean="0"/>
              <a:t>, such as; engagement with the school’s own religious education programme, or elements of the PE, SPHE, CSPE curriculum.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401696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Profile of achievement.</a:t>
            </a:r>
            <a:br>
              <a:rPr lang="en-IE" b="1" dirty="0" smtClean="0"/>
            </a:br>
            <a:r>
              <a:rPr lang="en-IE" b="1" dirty="0" err="1" smtClean="0"/>
              <a:t>jcpa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dirty="0" smtClean="0"/>
              <a:t>The </a:t>
            </a:r>
            <a:r>
              <a:rPr lang="en-IE" dirty="0" err="1" smtClean="0"/>
              <a:t>jcpa</a:t>
            </a:r>
            <a:r>
              <a:rPr lang="en-IE" dirty="0" smtClean="0"/>
              <a:t> will include the following: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E" dirty="0" smtClean="0"/>
              <a:t>State certified final examinations results.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E" dirty="0" smtClean="0"/>
              <a:t>Classroom based assessments – subjects.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E" dirty="0" smtClean="0"/>
              <a:t>Classroom based assessments – short courses.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E" dirty="0" smtClean="0"/>
              <a:t>Other areas of learning.</a:t>
            </a:r>
          </a:p>
          <a:p>
            <a:pPr marL="0" indent="0">
              <a:buNone/>
            </a:pPr>
            <a:r>
              <a:rPr lang="en-IE" dirty="0" smtClean="0"/>
              <a:t>The </a:t>
            </a:r>
            <a:r>
              <a:rPr lang="en-IE" dirty="0" err="1" smtClean="0"/>
              <a:t>jcpa</a:t>
            </a:r>
            <a:r>
              <a:rPr lang="en-IE" dirty="0" smtClean="0"/>
              <a:t> will be issued in the autumn after third year.</a:t>
            </a:r>
          </a:p>
          <a:p>
            <a:pPr>
              <a:buFont typeface="Wingdings" panose="05000000000000000000" pitchFamily="2" charset="2"/>
              <a:buChar char="ü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32259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More information.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dirty="0" smtClean="0"/>
              <a:t>From </a:t>
            </a:r>
            <a:r>
              <a:rPr lang="en-IE" dirty="0" err="1" smtClean="0"/>
              <a:t>ncca</a:t>
            </a:r>
            <a:r>
              <a:rPr lang="en-IE" dirty="0" smtClean="0"/>
              <a:t> – </a:t>
            </a:r>
            <a:r>
              <a:rPr lang="en-IE" dirty="0" smtClean="0">
                <a:hlinkClick r:id="rId2"/>
              </a:rPr>
              <a:t>www.JUNIORCYCLE.IE</a:t>
            </a:r>
            <a:endParaRPr lang="en-IE" dirty="0" smtClean="0"/>
          </a:p>
          <a:p>
            <a:r>
              <a:rPr lang="en-IE" dirty="0" smtClean="0"/>
              <a:t>STATE EXAMINATONS COMMISSION – ASSESSMENT RESOURCES </a:t>
            </a:r>
            <a:r>
              <a:rPr lang="en-IE" dirty="0" smtClean="0">
                <a:hlinkClick r:id="rId3"/>
              </a:rPr>
              <a:t>WWW.EXAMINATIONS.IE</a:t>
            </a:r>
            <a:endParaRPr lang="en-IE" dirty="0" smtClean="0"/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39763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1399</Words>
  <Application>Microsoft Office PowerPoint</Application>
  <PresentationFormat>Custom</PresentationFormat>
  <Paragraphs>136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Droplet</vt:lpstr>
      <vt:lpstr>Information for parents</vt:lpstr>
      <vt:lpstr>Orla video.</vt:lpstr>
      <vt:lpstr>Why change is needed?</vt:lpstr>
      <vt:lpstr>Why change assessment?</vt:lpstr>
      <vt:lpstr>WHY CHANGE ASSESSMENT? CONT. </vt:lpstr>
      <vt:lpstr>WHAT STAYS THE SAME?</vt:lpstr>
      <vt:lpstr>Your child will be involved in….</vt:lpstr>
      <vt:lpstr>Phasing in subjects.</vt:lpstr>
      <vt:lpstr>Phasing in subjects cont.</vt:lpstr>
      <vt:lpstr>PLANNING AND DESIGNING A JC PROGRAMME.</vt:lpstr>
      <vt:lpstr>8 key skills cont.</vt:lpstr>
      <vt:lpstr>Junior cycle to be delivered through:</vt:lpstr>
      <vt:lpstr>SUBJECTS.</vt:lpstr>
      <vt:lpstr>Grades awarded.</vt:lpstr>
      <vt:lpstr>Classroom based assessments.</vt:lpstr>
      <vt:lpstr>Classroom based assessments cont.</vt:lpstr>
      <vt:lpstr>Awards for classroom based assessments.</vt:lpstr>
      <vt:lpstr>The assessment task.</vt:lpstr>
      <vt:lpstr>Example – english.</vt:lpstr>
      <vt:lpstr>SHORT COURSES.</vt:lpstr>
      <vt:lpstr>Other learning experiences.</vt:lpstr>
      <vt:lpstr>Other learning experiences cont.</vt:lpstr>
      <vt:lpstr>Profile of achievement. jcpa</vt:lpstr>
      <vt:lpstr>More information.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for parents</dc:title>
  <dc:creator>Niamh Floyd</dc:creator>
  <cp:lastModifiedBy>User</cp:lastModifiedBy>
  <cp:revision>38</cp:revision>
  <cp:lastPrinted>2017-10-17T17:01:39Z</cp:lastPrinted>
  <dcterms:modified xsi:type="dcterms:W3CDTF">2017-11-28T19:56:51Z</dcterms:modified>
</cp:coreProperties>
</file>