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6" r:id="rId6"/>
    <p:sldId id="260" r:id="rId7"/>
    <p:sldId id="262" r:id="rId8"/>
    <p:sldId id="265" r:id="rId9"/>
    <p:sldId id="263" r:id="rId10"/>
    <p:sldId id="264" r:id="rId11"/>
    <p:sldId id="261" r:id="rId12"/>
    <p:sldId id="267" r:id="rId13"/>
    <p:sldId id="268" r:id="rId14"/>
    <p:sldId id="269" r:id="rId1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0676D-91E9-4C3A-AF0E-D2DD04111E49}" type="datetimeFigureOut">
              <a:rPr lang="en-IE" smtClean="0"/>
              <a:t>08/10/2018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BD202-9929-4F72-8794-963D9D85A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999594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1EA1-B57E-4BAA-A9CE-E349A963EB95}" type="datetimeFigureOut">
              <a:rPr lang="en-IE" smtClean="0"/>
              <a:t>08/10/2018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04F9-7950-4C1C-B4EB-A24870E5E9A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1EA1-B57E-4BAA-A9CE-E349A963EB95}" type="datetimeFigureOut">
              <a:rPr lang="en-IE" smtClean="0"/>
              <a:t>08/10/2018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04F9-7950-4C1C-B4EB-A24870E5E9AD}" type="slidenum">
              <a:rPr lang="en-IE" smtClean="0"/>
              <a:t>‹#›</a:t>
            </a:fld>
            <a:endParaRPr lang="en-I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1EA1-B57E-4BAA-A9CE-E349A963EB95}" type="datetimeFigureOut">
              <a:rPr lang="en-IE" smtClean="0"/>
              <a:t>08/10/2018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04F9-7950-4C1C-B4EB-A24870E5E9A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1EA1-B57E-4BAA-A9CE-E349A963EB95}" type="datetimeFigureOut">
              <a:rPr lang="en-IE" smtClean="0"/>
              <a:t>08/10/2018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04F9-7950-4C1C-B4EB-A24870E5E9AD}" type="slidenum">
              <a:rPr lang="en-IE" smtClean="0"/>
              <a:t>‹#›</a:t>
            </a:fld>
            <a:endParaRPr lang="en-I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1EA1-B57E-4BAA-A9CE-E349A963EB95}" type="datetimeFigureOut">
              <a:rPr lang="en-IE" smtClean="0"/>
              <a:t>08/10/2018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04F9-7950-4C1C-B4EB-A24870E5E9A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1EA1-B57E-4BAA-A9CE-E349A963EB95}" type="datetimeFigureOut">
              <a:rPr lang="en-IE" smtClean="0"/>
              <a:t>08/10/2018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04F9-7950-4C1C-B4EB-A24870E5E9A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1EA1-B57E-4BAA-A9CE-E349A963EB95}" type="datetimeFigureOut">
              <a:rPr lang="en-IE" smtClean="0"/>
              <a:t>08/10/2018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04F9-7950-4C1C-B4EB-A24870E5E9A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1EA1-B57E-4BAA-A9CE-E349A963EB95}" type="datetimeFigureOut">
              <a:rPr lang="en-IE" smtClean="0"/>
              <a:t>08/10/2018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04F9-7950-4C1C-B4EB-A24870E5E9AD}" type="slidenum">
              <a:rPr lang="en-IE" smtClean="0"/>
              <a:t>‹#›</a:t>
            </a:fld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1EA1-B57E-4BAA-A9CE-E349A963EB95}" type="datetimeFigureOut">
              <a:rPr lang="en-IE" smtClean="0"/>
              <a:t>08/10/2018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04F9-7950-4C1C-B4EB-A24870E5E9AD}" type="slidenum">
              <a:rPr lang="en-IE" smtClean="0"/>
              <a:t>‹#›</a:t>
            </a:fld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1EA1-B57E-4BAA-A9CE-E349A963EB95}" type="datetimeFigureOut">
              <a:rPr lang="en-IE" smtClean="0"/>
              <a:t>08/10/2018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04F9-7950-4C1C-B4EB-A24870E5E9A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1EA1-B57E-4BAA-A9CE-E349A963EB95}" type="datetimeFigureOut">
              <a:rPr lang="en-IE" smtClean="0"/>
              <a:t>08/10/2018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04F9-7950-4C1C-B4EB-A24870E5E9AD}" type="slidenum">
              <a:rPr lang="en-IE" smtClean="0"/>
              <a:t>‹#›</a:t>
            </a:fld>
            <a:endParaRPr lang="en-I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CE11EA1-B57E-4BAA-A9CE-E349A963EB95}" type="datetimeFigureOut">
              <a:rPr lang="en-IE" smtClean="0"/>
              <a:t>08/10/2018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3C204F9-7950-4C1C-B4EB-A24870E5E9AD}" type="slidenum">
              <a:rPr lang="en-IE" smtClean="0"/>
              <a:t>‹#›</a:t>
            </a:fld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smtClean="0"/>
              <a:t>75796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E" sz="2800" dirty="0" smtClean="0"/>
              <a:t>Crescent College Comprehensive S.J.</a:t>
            </a:r>
          </a:p>
          <a:p>
            <a:r>
              <a:rPr lang="en-IE" sz="2800" dirty="0" smtClean="0"/>
              <a:t>Junior Cycle Information Evening.</a:t>
            </a:r>
            <a:endParaRPr lang="en-IE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92696"/>
            <a:ext cx="203835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Sept. 2014, First certification in 2017</a:t>
            </a:r>
          </a:p>
          <a:p>
            <a:pPr marL="0" indent="0">
              <a:buNone/>
            </a:pPr>
            <a:r>
              <a:rPr lang="en-IE" b="1" dirty="0" smtClean="0"/>
              <a:t>English </a:t>
            </a:r>
            <a:r>
              <a:rPr lang="en-IE" b="1" dirty="0" smtClean="0">
                <a:solidFill>
                  <a:srgbClr val="FF0000"/>
                </a:solidFill>
              </a:rPr>
              <a:t>(Second and Third years)</a:t>
            </a:r>
            <a:endParaRPr lang="en-IE" b="1" dirty="0">
              <a:solidFill>
                <a:srgbClr val="FF0000"/>
              </a:solidFill>
            </a:endParaRPr>
          </a:p>
          <a:p>
            <a:r>
              <a:rPr lang="en-IE" dirty="0"/>
              <a:t>Sept. 2016, first certification in 2019</a:t>
            </a:r>
          </a:p>
          <a:p>
            <a:pPr marL="0" indent="0">
              <a:buNone/>
            </a:pPr>
            <a:r>
              <a:rPr lang="en-IE" b="1" dirty="0"/>
              <a:t>Science</a:t>
            </a:r>
            <a:r>
              <a:rPr lang="en-IE" dirty="0"/>
              <a:t> and </a:t>
            </a:r>
            <a:r>
              <a:rPr lang="en-IE" b="1" dirty="0" smtClean="0"/>
              <a:t>Business Studies. </a:t>
            </a:r>
            <a:r>
              <a:rPr lang="en-IE" b="1" dirty="0" smtClean="0">
                <a:solidFill>
                  <a:srgbClr val="FF0000"/>
                </a:solidFill>
              </a:rPr>
              <a:t>(Second and Third Years)</a:t>
            </a:r>
            <a:endParaRPr lang="en-IE" b="1" dirty="0">
              <a:solidFill>
                <a:srgbClr val="FF0000"/>
              </a:solidFill>
            </a:endParaRPr>
          </a:p>
          <a:p>
            <a:r>
              <a:rPr lang="en-IE" dirty="0"/>
              <a:t>Sept. 2017, first certification in 2020</a:t>
            </a:r>
          </a:p>
          <a:p>
            <a:pPr marL="0" indent="0">
              <a:buNone/>
            </a:pPr>
            <a:r>
              <a:rPr lang="en-IE" b="1" dirty="0"/>
              <a:t>Irish, </a:t>
            </a:r>
            <a:r>
              <a:rPr lang="en-IE" b="1" dirty="0" smtClean="0"/>
              <a:t>Art</a:t>
            </a:r>
            <a:r>
              <a:rPr lang="en-IE" b="1" dirty="0"/>
              <a:t>, </a:t>
            </a:r>
            <a:r>
              <a:rPr lang="en-IE" b="1" dirty="0" smtClean="0"/>
              <a:t>Modern Foreign Languages </a:t>
            </a:r>
            <a:r>
              <a:rPr lang="en-IE" dirty="0"/>
              <a:t>– </a:t>
            </a:r>
            <a:r>
              <a:rPr lang="en-IE" b="1" dirty="0" smtClean="0"/>
              <a:t>French</a:t>
            </a:r>
            <a:r>
              <a:rPr lang="en-IE" b="1" dirty="0"/>
              <a:t>, </a:t>
            </a:r>
            <a:r>
              <a:rPr lang="en-IE" b="1" dirty="0" smtClean="0"/>
              <a:t>Spanish </a:t>
            </a:r>
            <a:r>
              <a:rPr lang="en-IE" dirty="0"/>
              <a:t>and </a:t>
            </a:r>
            <a:r>
              <a:rPr lang="en-IE" b="1" dirty="0" smtClean="0"/>
              <a:t>German</a:t>
            </a:r>
            <a:r>
              <a:rPr lang="en-IE" dirty="0" smtClean="0"/>
              <a:t>. </a:t>
            </a:r>
            <a:r>
              <a:rPr lang="en-IE" dirty="0" smtClean="0">
                <a:solidFill>
                  <a:srgbClr val="FF0000"/>
                </a:solidFill>
              </a:rPr>
              <a:t>(Second Years)</a:t>
            </a:r>
            <a:endParaRPr lang="en-IE" dirty="0">
              <a:solidFill>
                <a:srgbClr val="FF0000"/>
              </a:solidFill>
            </a:endParaRPr>
          </a:p>
          <a:p>
            <a:endParaRPr lang="en-IE" dirty="0"/>
          </a:p>
          <a:p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/>
              <a:t>Phasing in subjects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8430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Sept. 2018, first certification 2021</a:t>
            </a:r>
          </a:p>
          <a:p>
            <a:pPr marL="0" indent="0">
              <a:buNone/>
            </a:pPr>
            <a:r>
              <a:rPr lang="en-IE" b="1" dirty="0"/>
              <a:t>History, </a:t>
            </a:r>
            <a:r>
              <a:rPr lang="en-IE" b="1" dirty="0" smtClean="0"/>
              <a:t>Home Economics</a:t>
            </a:r>
            <a:r>
              <a:rPr lang="en-IE" b="1" dirty="0"/>
              <a:t>, </a:t>
            </a:r>
            <a:r>
              <a:rPr lang="en-IE" b="1" dirty="0" smtClean="0"/>
              <a:t>Music</a:t>
            </a:r>
            <a:r>
              <a:rPr lang="en-IE" b="1" dirty="0"/>
              <a:t>, </a:t>
            </a:r>
            <a:r>
              <a:rPr lang="en-IE" b="1" dirty="0" smtClean="0"/>
              <a:t>Geography </a:t>
            </a:r>
            <a:r>
              <a:rPr lang="en-IE" dirty="0"/>
              <a:t>and </a:t>
            </a:r>
            <a:r>
              <a:rPr lang="en-IE" b="1" dirty="0" smtClean="0"/>
              <a:t>Maths</a:t>
            </a:r>
            <a:r>
              <a:rPr lang="en-IE" dirty="0" smtClean="0"/>
              <a:t>. </a:t>
            </a:r>
            <a:r>
              <a:rPr lang="en-IE" dirty="0" smtClean="0">
                <a:solidFill>
                  <a:srgbClr val="FF0000"/>
                </a:solidFill>
              </a:rPr>
              <a:t>(Additional subjects for First Years)</a:t>
            </a:r>
            <a:endParaRPr lang="en-IE" dirty="0">
              <a:solidFill>
                <a:srgbClr val="FF0000"/>
              </a:solidFill>
            </a:endParaRPr>
          </a:p>
          <a:p>
            <a:r>
              <a:rPr lang="en-IE" dirty="0"/>
              <a:t>Sept. 2019, first certification 2022</a:t>
            </a:r>
          </a:p>
          <a:p>
            <a:pPr marL="0" indent="0">
              <a:buNone/>
            </a:pPr>
            <a:r>
              <a:rPr lang="en-IE" b="1" dirty="0"/>
              <a:t>Technology </a:t>
            </a:r>
            <a:r>
              <a:rPr lang="en-IE" b="1" dirty="0" smtClean="0"/>
              <a:t>Subjects </a:t>
            </a:r>
            <a:r>
              <a:rPr lang="en-IE" dirty="0"/>
              <a:t>and </a:t>
            </a:r>
            <a:r>
              <a:rPr lang="en-IE" b="1" dirty="0" smtClean="0"/>
              <a:t>R.E.</a:t>
            </a:r>
            <a:endParaRPr lang="en-IE" b="1" dirty="0"/>
          </a:p>
          <a:p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/>
              <a:t>Phasing in subjects </a:t>
            </a:r>
            <a:r>
              <a:rPr lang="en-IE" dirty="0"/>
              <a:t>cont.</a:t>
            </a:r>
          </a:p>
        </p:txBody>
      </p:sp>
    </p:spTree>
    <p:extLst>
      <p:ext uri="{BB962C8B-B14F-4D97-AF65-F5344CB8AC3E}">
        <p14:creationId xmlns:p14="http://schemas.microsoft.com/office/powerpoint/2010/main" val="271850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 smtClean="0"/>
              <a:t>Terminal exam (90%) marked as usual by the S.E.C. external examiners.</a:t>
            </a:r>
          </a:p>
          <a:p>
            <a:r>
              <a:rPr lang="en-IE" dirty="0" smtClean="0"/>
              <a:t>Grades Awarded:</a:t>
            </a:r>
          </a:p>
          <a:p>
            <a:r>
              <a:rPr lang="en-IE" dirty="0" smtClean="0"/>
              <a:t>Distinction  = 90 - 100</a:t>
            </a:r>
          </a:p>
          <a:p>
            <a:r>
              <a:rPr lang="en-IE" dirty="0" smtClean="0"/>
              <a:t>Higher Merit = 75 - 89</a:t>
            </a:r>
          </a:p>
          <a:p>
            <a:r>
              <a:rPr lang="en-IE" dirty="0" smtClean="0"/>
              <a:t>Merit = 55 - 74</a:t>
            </a:r>
          </a:p>
          <a:p>
            <a:r>
              <a:rPr lang="en-IE" dirty="0" smtClean="0"/>
              <a:t>Achieved = 54 - 40</a:t>
            </a:r>
          </a:p>
          <a:p>
            <a:r>
              <a:rPr lang="en-IE" dirty="0" smtClean="0"/>
              <a:t>Partially Achieved 39 - 20</a:t>
            </a:r>
          </a:p>
          <a:p>
            <a:r>
              <a:rPr lang="en-IE" dirty="0" smtClean="0"/>
              <a:t>No Grade = 19 - 0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is different?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5936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IS DIFFERENT? Cont.</a:t>
            </a:r>
            <a:endParaRPr lang="en-IE" dirty="0"/>
          </a:p>
        </p:txBody>
      </p:sp>
      <p:sp>
        <p:nvSpPr>
          <p:cNvPr id="4" name="Rectangle 3"/>
          <p:cNvSpPr/>
          <p:nvPr/>
        </p:nvSpPr>
        <p:spPr>
          <a:xfrm>
            <a:off x="1259632" y="2780928"/>
            <a:ext cx="70567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400" dirty="0" smtClean="0">
                <a:solidFill>
                  <a:schemeClr val="accent2">
                    <a:lumMod val="75000"/>
                  </a:schemeClr>
                </a:solidFill>
              </a:rPr>
              <a:t>* Assessment Task </a:t>
            </a:r>
            <a:r>
              <a:rPr lang="en-IE" sz="2400" dirty="0">
                <a:solidFill>
                  <a:schemeClr val="accent2">
                    <a:lumMod val="75000"/>
                  </a:schemeClr>
                </a:solidFill>
              </a:rPr>
              <a:t>(10%) marked by the S.E.C. external examiners</a:t>
            </a:r>
            <a:r>
              <a:rPr lang="en-IE" sz="2400" dirty="0" smtClean="0">
                <a:solidFill>
                  <a:schemeClr val="accent2">
                    <a:lumMod val="75000"/>
                  </a:schemeClr>
                </a:solidFill>
              </a:rPr>
              <a:t>. Linked to the second Classroom Based Assessment in each subject.</a:t>
            </a:r>
            <a:endParaRPr lang="en-IE" sz="2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IE" sz="2400" dirty="0" smtClean="0">
                <a:solidFill>
                  <a:schemeClr val="accent2">
                    <a:lumMod val="75000"/>
                  </a:schemeClr>
                </a:solidFill>
              </a:rPr>
              <a:t>*Terminal </a:t>
            </a:r>
            <a:r>
              <a:rPr lang="en-IE" sz="2400" dirty="0">
                <a:solidFill>
                  <a:schemeClr val="accent2">
                    <a:lumMod val="75000"/>
                  </a:schemeClr>
                </a:solidFill>
              </a:rPr>
              <a:t>exam – all subjects – Two </a:t>
            </a:r>
            <a:r>
              <a:rPr lang="en-IE" sz="2400" dirty="0" smtClean="0">
                <a:solidFill>
                  <a:schemeClr val="accent2">
                    <a:lumMod val="75000"/>
                  </a:schemeClr>
                </a:solidFill>
              </a:rPr>
              <a:t>hours.</a:t>
            </a:r>
            <a:endParaRPr lang="en-IE" sz="2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IE" sz="2400" dirty="0" smtClean="0">
                <a:solidFill>
                  <a:schemeClr val="accent2">
                    <a:lumMod val="75000"/>
                  </a:schemeClr>
                </a:solidFill>
              </a:rPr>
              <a:t>*All </a:t>
            </a:r>
            <a:r>
              <a:rPr lang="en-IE" sz="2400" dirty="0">
                <a:solidFill>
                  <a:schemeClr val="accent2">
                    <a:lumMod val="75000"/>
                  </a:schemeClr>
                </a:solidFill>
              </a:rPr>
              <a:t>subjects only have one paper</a:t>
            </a:r>
            <a:r>
              <a:rPr lang="en-IE" sz="24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IE" sz="2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IE" sz="2400" dirty="0" smtClean="0">
                <a:solidFill>
                  <a:schemeClr val="accent2">
                    <a:lumMod val="75000"/>
                  </a:schemeClr>
                </a:solidFill>
              </a:rPr>
              <a:t>*The </a:t>
            </a:r>
            <a:r>
              <a:rPr lang="en-IE" sz="2400" dirty="0">
                <a:solidFill>
                  <a:schemeClr val="accent2">
                    <a:lumMod val="75000"/>
                  </a:schemeClr>
                </a:solidFill>
              </a:rPr>
              <a:t>only subjects with two levels – Higher and Ordinary are Irish, English and Maths.  All other subjects are taken at a common level.</a:t>
            </a:r>
          </a:p>
        </p:txBody>
      </p:sp>
    </p:spTree>
    <p:extLst>
      <p:ext uri="{BB962C8B-B14F-4D97-AF65-F5344CB8AC3E}">
        <p14:creationId xmlns:p14="http://schemas.microsoft.com/office/powerpoint/2010/main" val="387400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Classroom Based Assessments – two per subject.</a:t>
            </a:r>
          </a:p>
          <a:p>
            <a:r>
              <a:rPr lang="en-IE" dirty="0" smtClean="0"/>
              <a:t>In Class-Assessment – linked to the second Classroom Based Assessment.</a:t>
            </a:r>
          </a:p>
          <a:p>
            <a:r>
              <a:rPr lang="en-IE" dirty="0" smtClean="0"/>
              <a:t>Other Areas of Learning.</a:t>
            </a:r>
          </a:p>
          <a:p>
            <a:r>
              <a:rPr lang="en-IE" dirty="0" smtClean="0"/>
              <a:t>Junior Cycle Profile of Achievement.</a:t>
            </a:r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IS DIFFERENT ?cont.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6712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Third Year – November to February 2018/2019.</a:t>
            </a:r>
          </a:p>
          <a:p>
            <a:r>
              <a:rPr lang="en-IE" dirty="0" smtClean="0"/>
              <a:t>English – The Collection of Student’s Texts.</a:t>
            </a:r>
          </a:p>
          <a:p>
            <a:r>
              <a:rPr lang="en-IE" dirty="0" smtClean="0"/>
              <a:t>Business Studies – Business Presentation.</a:t>
            </a:r>
          </a:p>
          <a:p>
            <a:r>
              <a:rPr lang="en-IE" dirty="0" smtClean="0"/>
              <a:t>Science – Science in Society Investigation.</a:t>
            </a:r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Classroom Based Assessments.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938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Second Years – from January to May 2019.</a:t>
            </a:r>
          </a:p>
          <a:p>
            <a:r>
              <a:rPr lang="en-IE" dirty="0"/>
              <a:t>English – Oral Communication task.</a:t>
            </a:r>
          </a:p>
          <a:p>
            <a:r>
              <a:rPr lang="en-IE" dirty="0"/>
              <a:t>Business Studies – Business in Action.</a:t>
            </a:r>
          </a:p>
          <a:p>
            <a:r>
              <a:rPr lang="en-IE" dirty="0"/>
              <a:t>Science – Extended Experimental Investigation.</a:t>
            </a:r>
          </a:p>
          <a:p>
            <a:r>
              <a:rPr lang="en-IE" dirty="0"/>
              <a:t>Modern Foreign Languages – Oral Communication task.</a:t>
            </a:r>
          </a:p>
          <a:p>
            <a:r>
              <a:rPr lang="en-IE" dirty="0"/>
              <a:t>Visual Art – From Process to Realisation.</a:t>
            </a:r>
          </a:p>
          <a:p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Classroom Based Assessments.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5707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Marked by the class teacher in collaboration with their colleagues (in their subject department) based on the “Features of Quality” as provided by the Department of Education.  </a:t>
            </a:r>
          </a:p>
          <a:p>
            <a:r>
              <a:rPr lang="en-IE" dirty="0" smtClean="0"/>
              <a:t>Marks are not awarded, just a descriptor.</a:t>
            </a:r>
          </a:p>
          <a:p>
            <a:r>
              <a:rPr lang="en-IE" dirty="0" smtClean="0"/>
              <a:t>These are recorded in a separate section on the JCPA to the results of the terminal exams.</a:t>
            </a:r>
          </a:p>
          <a:p>
            <a:pPr marL="0" indent="0">
              <a:buNone/>
            </a:pPr>
            <a:endParaRPr lang="en-I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Classroom Based Assessments.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8984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E" dirty="0" smtClean="0"/>
          </a:p>
          <a:p>
            <a:r>
              <a:rPr lang="en-IE" u="sng" dirty="0" smtClean="0"/>
              <a:t>Descriptors:</a:t>
            </a:r>
          </a:p>
          <a:p>
            <a:r>
              <a:rPr lang="en-IE" dirty="0" smtClean="0"/>
              <a:t>Exceptional.</a:t>
            </a:r>
          </a:p>
          <a:p>
            <a:r>
              <a:rPr lang="en-IE" dirty="0" smtClean="0"/>
              <a:t>Above Expectations.</a:t>
            </a:r>
          </a:p>
          <a:p>
            <a:r>
              <a:rPr lang="en-IE" dirty="0" smtClean="0"/>
              <a:t>In Line with Expectations.</a:t>
            </a:r>
          </a:p>
          <a:p>
            <a:r>
              <a:rPr lang="en-IE" dirty="0" smtClean="0"/>
              <a:t>Yet to meet Expectations.</a:t>
            </a:r>
          </a:p>
          <a:p>
            <a:r>
              <a:rPr lang="en-IE" dirty="0" smtClean="0"/>
              <a:t>Not Recorded.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Classroom Based Assessments.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2509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 smtClean="0"/>
              <a:t>These take place in class and Third Year students must be in attendance for the following dates:</a:t>
            </a:r>
          </a:p>
          <a:p>
            <a:r>
              <a:rPr lang="en-IE" dirty="0" smtClean="0"/>
              <a:t>English – Monday 3</a:t>
            </a:r>
            <a:r>
              <a:rPr lang="en-IE" baseline="30000" dirty="0" smtClean="0"/>
              <a:t>rd</a:t>
            </a:r>
            <a:r>
              <a:rPr lang="en-IE" dirty="0" smtClean="0"/>
              <a:t> – Friday 7</a:t>
            </a:r>
            <a:r>
              <a:rPr lang="en-IE" baseline="30000" dirty="0" smtClean="0"/>
              <a:t>th</a:t>
            </a:r>
            <a:r>
              <a:rPr lang="en-IE" dirty="0" smtClean="0"/>
              <a:t> December.</a:t>
            </a:r>
          </a:p>
          <a:p>
            <a:r>
              <a:rPr lang="en-IE" dirty="0" smtClean="0"/>
              <a:t>Science – Monday 28</a:t>
            </a:r>
            <a:r>
              <a:rPr lang="en-IE" baseline="30000" dirty="0" smtClean="0"/>
              <a:t>th</a:t>
            </a:r>
            <a:r>
              <a:rPr lang="en-IE" dirty="0" smtClean="0"/>
              <a:t> January – Friday 1</a:t>
            </a:r>
            <a:r>
              <a:rPr lang="en-IE" baseline="30000" dirty="0" smtClean="0"/>
              <a:t>st</a:t>
            </a:r>
            <a:r>
              <a:rPr lang="en-IE" dirty="0" smtClean="0"/>
              <a:t> February.</a:t>
            </a:r>
          </a:p>
          <a:p>
            <a:r>
              <a:rPr lang="en-IE" dirty="0" smtClean="0"/>
              <a:t>Business Studies – Monday 10</a:t>
            </a:r>
            <a:r>
              <a:rPr lang="en-IE" baseline="30000" dirty="0" smtClean="0"/>
              <a:t>th</a:t>
            </a:r>
            <a:r>
              <a:rPr lang="en-IE" dirty="0" smtClean="0"/>
              <a:t> – Friday 14</a:t>
            </a:r>
            <a:r>
              <a:rPr lang="en-IE" baseline="30000" dirty="0" smtClean="0"/>
              <a:t>th</a:t>
            </a:r>
            <a:r>
              <a:rPr lang="en-IE" dirty="0" smtClean="0"/>
              <a:t> December.</a:t>
            </a:r>
          </a:p>
          <a:p>
            <a:r>
              <a:rPr lang="en-IE" dirty="0" smtClean="0"/>
              <a:t>As in the State Exams, only students who have been hospitalised and can provide a medical certificate will be accommodated at an alternative date.</a:t>
            </a:r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Assessment Task.</a:t>
            </a:r>
            <a:br>
              <a:rPr lang="en-IE" dirty="0" smtClean="0"/>
            </a:br>
            <a:r>
              <a:rPr lang="en-IE" dirty="0" smtClean="0"/>
              <a:t>Important Dates.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2879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 smtClean="0"/>
              <a:t>This is another  recording section on the JCPA.</a:t>
            </a:r>
          </a:p>
          <a:p>
            <a:r>
              <a:rPr lang="en-IE" dirty="0" smtClean="0"/>
              <a:t>It includes all the learning students have done over their three years which has not been recorded elsewhere on their JCPA.</a:t>
            </a:r>
          </a:p>
          <a:p>
            <a:r>
              <a:rPr lang="en-IE" dirty="0" smtClean="0"/>
              <a:t>Activities include all extra-curricular activities they have been involved in – sports, choir, debating, musical, orchestra, Student Council, talks they have attended, charity work they have been involved in, etc.</a:t>
            </a:r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Other Areas of Learning.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9109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Students will have a class on filling out the Other Areas of Learning section at the beginning of the last term.</a:t>
            </a:r>
          </a:p>
          <a:p>
            <a:r>
              <a:rPr lang="en-IE" dirty="0" smtClean="0"/>
              <a:t>They will be given a handout with all the possible activities they have participated in over the three years.</a:t>
            </a:r>
          </a:p>
          <a:p>
            <a:r>
              <a:rPr lang="en-IE" dirty="0" smtClean="0"/>
              <a:t>They will be asked to bring the handout home and discuss it with you when making their final choices.</a:t>
            </a:r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Other Areas of Learning </a:t>
            </a:r>
            <a:r>
              <a:rPr lang="en-IE" sz="3600" dirty="0" smtClean="0"/>
              <a:t>cont.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163202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028" name="Picture 4" descr="C:\Users\User\AppData\Local\Microsoft\Windows\Temporary Internet Files\Content.IE5\3841XDUI\Thank-You-PN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5" y="1016301"/>
            <a:ext cx="9041270" cy="482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50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110</TotalTime>
  <Words>670</Words>
  <Application>Microsoft Office PowerPoint</Application>
  <PresentationFormat>On-screen Show (4:3)</PresentationFormat>
  <Paragraphs>72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Candara</vt:lpstr>
      <vt:lpstr>Symbol</vt:lpstr>
      <vt:lpstr>Waveform</vt:lpstr>
      <vt:lpstr>75796</vt:lpstr>
      <vt:lpstr>Phasing in subjects</vt:lpstr>
      <vt:lpstr>Phasing in subjects cont.</vt:lpstr>
      <vt:lpstr>What is different?</vt:lpstr>
      <vt:lpstr>WHAT IS DIFFERENT? Cont.</vt:lpstr>
      <vt:lpstr>WHAT IS DIFFERENT ?cont.</vt:lpstr>
      <vt:lpstr>Classroom Based Assessments.</vt:lpstr>
      <vt:lpstr>Classroom Based Assessments.</vt:lpstr>
      <vt:lpstr>Classroom Based Assessments.</vt:lpstr>
      <vt:lpstr>Classroom Based Assessments.</vt:lpstr>
      <vt:lpstr>Assessment Task. Important Dates.</vt:lpstr>
      <vt:lpstr>Other Areas of Learning.</vt:lpstr>
      <vt:lpstr>Other Areas of Learning cont.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Niamh Floyd</cp:lastModifiedBy>
  <cp:revision>10</cp:revision>
  <cp:lastPrinted>2018-10-08T07:35:36Z</cp:lastPrinted>
  <dcterms:created xsi:type="dcterms:W3CDTF">2018-10-07T11:55:05Z</dcterms:created>
  <dcterms:modified xsi:type="dcterms:W3CDTF">2018-10-08T07:35:44Z</dcterms:modified>
</cp:coreProperties>
</file>